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7"/>
  </p:notesMasterIdLst>
  <p:sldIdLst>
    <p:sldId id="256" r:id="rId2"/>
    <p:sldId id="284" r:id="rId3"/>
    <p:sldId id="257" r:id="rId4"/>
    <p:sldId id="260" r:id="rId5"/>
    <p:sldId id="309" r:id="rId6"/>
    <p:sldId id="316" r:id="rId7"/>
    <p:sldId id="311" r:id="rId8"/>
    <p:sldId id="307" r:id="rId9"/>
    <p:sldId id="305" r:id="rId10"/>
    <p:sldId id="317" r:id="rId11"/>
    <p:sldId id="313" r:id="rId12"/>
    <p:sldId id="314" r:id="rId13"/>
    <p:sldId id="261" r:id="rId14"/>
    <p:sldId id="262" r:id="rId15"/>
    <p:sldId id="282" r:id="rId16"/>
    <p:sldId id="274" r:id="rId17"/>
    <p:sldId id="315" r:id="rId18"/>
    <p:sldId id="304" r:id="rId19"/>
    <p:sldId id="279" r:id="rId20"/>
    <p:sldId id="286" r:id="rId21"/>
    <p:sldId id="319" r:id="rId22"/>
    <p:sldId id="306" r:id="rId23"/>
    <p:sldId id="289" r:id="rId24"/>
    <p:sldId id="290" r:id="rId25"/>
    <p:sldId id="29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BD6"/>
    <a:srgbClr val="EAB200"/>
    <a:srgbClr val="3156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47" autoAdjust="0"/>
  </p:normalViewPr>
  <p:slideViewPr>
    <p:cSldViewPr>
      <p:cViewPr varScale="1">
        <p:scale>
          <a:sx n="97" d="100"/>
          <a:sy n="97" d="100"/>
        </p:scale>
        <p:origin x="13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88B3DE-4FB2-48D9-B4A7-A5BA8D3A0852}" type="datetimeFigureOut">
              <a:rPr lang="en-GB" smtClean="0"/>
              <a:t>08/01/2019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3CD8A-0F55-4B20-8713-5FAD93A15AF2}" type="slidenum">
              <a:rPr lang="en-GB" smtClean="0"/>
              <a:t>‹#›</a:t>
            </a:fld>
            <a:endParaRPr lang="en-GB"/>
          </a:p>
        </p:txBody>
      </p:sp>
    </p:spTree>
    <p:extLst>
      <p:ext uri="{BB962C8B-B14F-4D97-AF65-F5344CB8AC3E}">
        <p14:creationId xmlns:p14="http://schemas.microsoft.com/office/powerpoint/2010/main" val="415505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a:t>
            </a:r>
            <a:r>
              <a:rPr lang="en-GB" baseline="0" dirty="0" smtClean="0"/>
              <a:t> to the Wheelie Big Challenge from Eco-Schools supported by Antrim and Newtownabbey Borough Council. This is Compo – Wheelie’s brown food bin friend. He would like to tell you all about food waste.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a:t>
            </a:fld>
            <a:endParaRPr lang="en-GB" dirty="0"/>
          </a:p>
        </p:txBody>
      </p:sp>
    </p:spTree>
    <p:extLst>
      <p:ext uri="{BB962C8B-B14F-4D97-AF65-F5344CB8AC3E}">
        <p14:creationId xmlns:p14="http://schemas.microsoft.com/office/powerpoint/2010/main" val="1712658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Food still tastes great no matter what the shape. Supermarket</a:t>
            </a:r>
            <a:r>
              <a:rPr lang="en-GB" baseline="0" dirty="0" smtClean="0"/>
              <a:t> standards of appearance are not natural and creating a lot of wasted food.</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11</a:t>
            </a:fld>
            <a:endParaRPr lang="en-GB"/>
          </a:p>
        </p:txBody>
      </p:sp>
    </p:spTree>
    <p:extLst>
      <p:ext uri="{BB962C8B-B14F-4D97-AF65-F5344CB8AC3E}">
        <p14:creationId xmlns:p14="http://schemas.microsoft.com/office/powerpoint/2010/main" val="1649650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Figures from Love Food Hate Waste</a:t>
            </a:r>
            <a:r>
              <a:rPr lang="en-GB" baseline="0" dirty="0" smtClean="0"/>
              <a:t> based on the UK. 7 million tonnes of food costing the consumer £12.5 million is thrown away from UK households every year costing the a family household an average £700 a year. Visit www.ni.lovefoodhatewaste.com for more facts and figures.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12</a:t>
            </a:fld>
            <a:endParaRPr lang="en-GB"/>
          </a:p>
        </p:txBody>
      </p:sp>
    </p:spTree>
    <p:extLst>
      <p:ext uri="{BB962C8B-B14F-4D97-AF65-F5344CB8AC3E}">
        <p14:creationId xmlns:p14="http://schemas.microsoft.com/office/powerpoint/2010/main" val="694813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3 R’s are important if we are to become a sustainable society – but which is best?</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13</a:t>
            </a:fld>
            <a:endParaRPr lang="en-GB"/>
          </a:p>
        </p:txBody>
      </p:sp>
    </p:spTree>
    <p:extLst>
      <p:ext uri="{BB962C8B-B14F-4D97-AF65-F5344CB8AC3E}">
        <p14:creationId xmlns:p14="http://schemas.microsoft.com/office/powerpoint/2010/main" val="4057939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Reduce</a:t>
            </a:r>
            <a:r>
              <a:rPr lang="en-GB" baseline="0" dirty="0" smtClean="0"/>
              <a:t> is always the best option because it will use less natural resources and less energy in the first place. We can try and reduce food waste by managing portion sizes, planning our food shopping for the week and making sure we understand sell by dates on packaging properly. Go to www.nilovefoodhatewasteni.com for more hints and tips.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14</a:t>
            </a:fld>
            <a:endParaRPr lang="en-GB"/>
          </a:p>
        </p:txBody>
      </p:sp>
    </p:spTree>
    <p:extLst>
      <p:ext uri="{BB962C8B-B14F-4D97-AF65-F5344CB8AC3E}">
        <p14:creationId xmlns:p14="http://schemas.microsoft.com/office/powerpoint/2010/main" val="2998498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B2B70877-615F-4805-BFE8-0A493D21EFA5}" type="slidenum">
              <a:rPr lang="en-US" smtClean="0">
                <a:latin typeface="Arial" charset="0"/>
              </a:rPr>
              <a:pPr eaLnBrk="1" hangingPunct="1"/>
              <a:t>15</a:t>
            </a:fld>
            <a:endParaRPr lang="en-US"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Bread stays freshest if it stored</a:t>
            </a:r>
            <a:r>
              <a:rPr lang="en-US" baseline="0" dirty="0" smtClean="0"/>
              <a:t> in a dark dry place - like </a:t>
            </a:r>
            <a:r>
              <a:rPr lang="en-US" baseline="0" smtClean="0"/>
              <a:t>a bread bin </a:t>
            </a:r>
            <a:r>
              <a:rPr lang="en-US" baseline="0" dirty="0" smtClean="0"/>
              <a:t>or cupboard. But if you think a whole loaf is too much to get through why not freeze half and use it as you need it? </a:t>
            </a:r>
            <a:endParaRPr lang="en-US" dirty="0" smtClean="0"/>
          </a:p>
        </p:txBody>
      </p:sp>
    </p:spTree>
    <p:extLst>
      <p:ext uri="{BB962C8B-B14F-4D97-AF65-F5344CB8AC3E}">
        <p14:creationId xmlns:p14="http://schemas.microsoft.com/office/powerpoint/2010/main" val="3208598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the pupils think of any other products they have commonly seen made from recycled materials?</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16</a:t>
            </a:fld>
            <a:endParaRPr lang="en-GB"/>
          </a:p>
        </p:txBody>
      </p:sp>
    </p:spTree>
    <p:extLst>
      <p:ext uri="{BB962C8B-B14F-4D97-AF65-F5344CB8AC3E}">
        <p14:creationId xmlns:p14="http://schemas.microsoft.com/office/powerpoint/2010/main" val="3492469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Wormeries</a:t>
            </a:r>
            <a:r>
              <a:rPr lang="en-GB" baseline="0" dirty="0" smtClean="0"/>
              <a:t> are a great way to compost small amounts of food. You add food scraps into the top tray and the worms will keep working their way up looking for new food. They leave behind a lovely layer of compost in the bottom tray which you can empty out and rotate to the top. There is a tap in the bottom to drain off liquid which makes fabulous plant feed. Contact Eco-Schools for more information.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17</a:t>
            </a:fld>
            <a:endParaRPr lang="en-GB"/>
          </a:p>
        </p:txBody>
      </p:sp>
    </p:spTree>
    <p:extLst>
      <p:ext uri="{BB962C8B-B14F-4D97-AF65-F5344CB8AC3E}">
        <p14:creationId xmlns:p14="http://schemas.microsoft.com/office/powerpoint/2010/main" val="4046360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information is from</a:t>
            </a:r>
            <a:r>
              <a:rPr lang="en-GB" baseline="0" dirty="0" smtClean="0"/>
              <a:t> the Antrim and Newtownabbey Borough Council website where there is lots of helpful advice on recycling at home.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18</a:t>
            </a:fld>
            <a:endParaRPr lang="en-GB"/>
          </a:p>
        </p:txBody>
      </p:sp>
    </p:spTree>
    <p:extLst>
      <p:ext uri="{BB962C8B-B14F-4D97-AF65-F5344CB8AC3E}">
        <p14:creationId xmlns:p14="http://schemas.microsoft.com/office/powerpoint/2010/main" val="921203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Landfill taxes are increasing all the time which means that disposing of waste this way is expensive. Landfill taxes will cause the cost of a lorry of waste to landfill to increase</a:t>
            </a:r>
            <a:r>
              <a:rPr lang="en-GB" baseline="0" dirty="0" smtClean="0"/>
              <a:t> to £1000 in April 2015. </a:t>
            </a:r>
            <a:r>
              <a:rPr lang="en-GB" dirty="0" smtClean="0"/>
              <a:t>Recycling</a:t>
            </a:r>
            <a:r>
              <a:rPr lang="en-GB" baseline="0" dirty="0" smtClean="0"/>
              <a:t> is a much better option for the environment and our purse strings as it provides a valuable resource for manufacturers and is cheaper than producing new products from raw materials.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19</a:t>
            </a:fld>
            <a:endParaRPr lang="en-GB" dirty="0"/>
          </a:p>
        </p:txBody>
      </p:sp>
    </p:spTree>
    <p:extLst>
      <p:ext uri="{BB962C8B-B14F-4D97-AF65-F5344CB8AC3E}">
        <p14:creationId xmlns:p14="http://schemas.microsoft.com/office/powerpoint/2010/main" val="3203748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20</a:t>
            </a:fld>
            <a:endParaRPr lang="en-GB"/>
          </a:p>
        </p:txBody>
      </p:sp>
    </p:spTree>
    <p:extLst>
      <p:ext uri="{BB962C8B-B14F-4D97-AF65-F5344CB8AC3E}">
        <p14:creationId xmlns:p14="http://schemas.microsoft.com/office/powerpoint/2010/main" val="500345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Wheelie Big Challenge is in 3 parts. In</a:t>
            </a:r>
            <a:r>
              <a:rPr lang="en-GB" baseline="0" dirty="0" smtClean="0"/>
              <a:t> 2019 we are asking schools to look at food waste as well as other recycling.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a:t>
            </a:fld>
            <a:endParaRPr lang="en-GB" dirty="0"/>
          </a:p>
        </p:txBody>
      </p:sp>
    </p:spTree>
    <p:extLst>
      <p:ext uri="{BB962C8B-B14F-4D97-AF65-F5344CB8AC3E}">
        <p14:creationId xmlns:p14="http://schemas.microsoft.com/office/powerpoint/2010/main" val="854274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Weigh</a:t>
            </a:r>
            <a:r>
              <a:rPr lang="en-GB" baseline="0" dirty="0" smtClean="0"/>
              <a:t> the waste packaging and food for a week and use this to discuss what kind of things the pupils are throwing away. Try to get suggestions on how they could reduce this and maybe send a note home to parents asking them to consider some options. Carry out the same steps for a second week and see if there’s a difference – hopefully there will be less!</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1564218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It is important that pupils recycle not only in school but at home as well.</a:t>
            </a:r>
            <a:r>
              <a:rPr lang="en-GB" baseline="0" dirty="0" smtClean="0"/>
              <a:t> Here are ideas that you could set as a homework task for pupils and they can follow up and discuss the results in class. Include home actions taken in your reporting for the Wheelie Big Competition – we love to hear your ideas and the results. </a:t>
            </a:r>
            <a:endParaRPr lang="en-GB" dirty="0" smtClean="0"/>
          </a:p>
          <a:p>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22</a:t>
            </a:fld>
            <a:endParaRPr lang="en-GB"/>
          </a:p>
        </p:txBody>
      </p:sp>
    </p:spTree>
    <p:extLst>
      <p:ext uri="{BB962C8B-B14F-4D97-AF65-F5344CB8AC3E}">
        <p14:creationId xmlns:p14="http://schemas.microsoft.com/office/powerpoint/2010/main" val="1949947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the Worksheets</a:t>
            </a:r>
            <a:r>
              <a:rPr lang="en-GB" baseline="0" dirty="0" smtClean="0"/>
              <a:t> Audit 1 and Audit 2 to investigate and report on actions in school.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23</a:t>
            </a:fld>
            <a:endParaRPr lang="en-GB"/>
          </a:p>
        </p:txBody>
      </p:sp>
    </p:spTree>
    <p:extLst>
      <p:ext uri="{BB962C8B-B14F-4D97-AF65-F5344CB8AC3E}">
        <p14:creationId xmlns:p14="http://schemas.microsoft.com/office/powerpoint/2010/main" val="675082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a:t>
            </a:r>
            <a:r>
              <a:rPr lang="en-GB" baseline="0" dirty="0" smtClean="0"/>
              <a:t> the Worksheets Audit 1 and Audit 2 along with a short explanation of actions and results at the school and home as your Wheelie Big Competition Entry. Return them by </a:t>
            </a:r>
            <a:r>
              <a:rPr lang="en-GB" sz="1200" b="1" dirty="0" smtClean="0"/>
              <a:t>Thurs 2</a:t>
            </a:r>
            <a:r>
              <a:rPr lang="en-GB" sz="1200" b="1" baseline="30000" dirty="0" smtClean="0"/>
              <a:t>nd</a:t>
            </a:r>
            <a:r>
              <a:rPr lang="en-GB" sz="1200" b="1" dirty="0" smtClean="0"/>
              <a:t> May </a:t>
            </a:r>
            <a:r>
              <a:rPr lang="en-GB" baseline="0" dirty="0" smtClean="0"/>
              <a:t>to be shortlisted. Shortlisted schools will be invited to Belfast City Hall to present a display on their Wheelie Big Waste actions to judges in June. This is a great chance to see what other schools are doing and win a prize for your Eco-Schools work – up to £500.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24</a:t>
            </a:fld>
            <a:endParaRPr lang="en-GB"/>
          </a:p>
        </p:txBody>
      </p:sp>
    </p:spTree>
    <p:extLst>
      <p:ext uri="{BB962C8B-B14F-4D97-AF65-F5344CB8AC3E}">
        <p14:creationId xmlns:p14="http://schemas.microsoft.com/office/powerpoint/2010/main" val="2199671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D5BF7AA-3D06-4607-BE53-82F63F987FF4}" type="slidenum">
              <a:rPr lang="en-GB" altLang="en-US" smtClean="0"/>
              <a:pPr eaLnBrk="1" hangingPunct="1">
                <a:spcBef>
                  <a:spcPct val="0"/>
                </a:spcBef>
              </a:pPr>
              <a:t>25</a:t>
            </a:fld>
            <a:endParaRPr lang="en-GB"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51132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is waste? – for this challenge we are talking about our rubbish that goes to landfill and is not recycled. We throw away a shocking amount of food each year.</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3</a:t>
            </a:fld>
            <a:endParaRPr lang="en-GB" dirty="0"/>
          </a:p>
        </p:txBody>
      </p:sp>
    </p:spTree>
    <p:extLst>
      <p:ext uri="{BB962C8B-B14F-4D97-AF65-F5344CB8AC3E}">
        <p14:creationId xmlns:p14="http://schemas.microsoft.com/office/powerpoint/2010/main" val="3918972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Disposing of waste costs the tax payer and your council a lot of money. That money could be spent on better things like parks and leisure</a:t>
            </a:r>
            <a:r>
              <a:rPr lang="en-GB" baseline="0" dirty="0" smtClean="0"/>
              <a:t> facilities. Landfill sites are also very bad for the environment, as well as being unsightly, they cause litter and air pollution, harm wildlife and contribute to global warming.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4</a:t>
            </a:fld>
            <a:endParaRPr lang="en-GB" dirty="0"/>
          </a:p>
        </p:txBody>
      </p:sp>
    </p:spTree>
    <p:extLst>
      <p:ext uri="{BB962C8B-B14F-4D97-AF65-F5344CB8AC3E}">
        <p14:creationId xmlns:p14="http://schemas.microsoft.com/office/powerpoint/2010/main" val="87258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pupils where they think their food comes from. You</a:t>
            </a:r>
            <a:r>
              <a:rPr lang="en-GB" baseline="0" dirty="0" smtClean="0"/>
              <a:t> could visit your local shop and look for the product which has travelled the furthest.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5</a:t>
            </a:fld>
            <a:endParaRPr lang="en-GB"/>
          </a:p>
        </p:txBody>
      </p:sp>
    </p:spTree>
    <p:extLst>
      <p:ext uri="{BB962C8B-B14F-4D97-AF65-F5344CB8AC3E}">
        <p14:creationId xmlns:p14="http://schemas.microsoft.com/office/powerpoint/2010/main" val="1932174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not just</a:t>
            </a:r>
            <a:r>
              <a:rPr lang="en-GB" baseline="0" dirty="0" smtClean="0"/>
              <a:t> the food that is wasted when it goes in the bin but also all the energy, transport and storage costs and environmental impact at each stage of the journey that is wasted.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7</a:t>
            </a:fld>
            <a:endParaRPr lang="en-GB"/>
          </a:p>
        </p:txBody>
      </p:sp>
    </p:spTree>
    <p:extLst>
      <p:ext uri="{BB962C8B-B14F-4D97-AF65-F5344CB8AC3E}">
        <p14:creationId xmlns:p14="http://schemas.microsoft.com/office/powerpoint/2010/main" val="3571268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Methane</a:t>
            </a:r>
            <a:r>
              <a:rPr lang="en-GB" baseline="0" dirty="0" smtClean="0"/>
              <a:t> is more dangerous and more damaging than CO2. Wasted food globally causes greenhouse gases equivalent to a large industrialised country and comes only third to the USA and China in terms of greenhouse gases emitted. The food we throw away is causing a greater environmental hazard than the packaging it comes in – yet most people, 88%, think packaging is a bigger or equal problem.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8</a:t>
            </a:fld>
            <a:endParaRPr lang="en-GB"/>
          </a:p>
        </p:txBody>
      </p:sp>
    </p:spTree>
    <p:extLst>
      <p:ext uri="{BB962C8B-B14F-4D97-AF65-F5344CB8AC3E}">
        <p14:creationId xmlns:p14="http://schemas.microsoft.com/office/powerpoint/2010/main" val="270115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aseline="0" dirty="0" smtClean="0">
                <a:latin typeface="Arial" pitchFamily="34" charset="0"/>
                <a:cs typeface="Arial" pitchFamily="34" charset="0"/>
              </a:rPr>
              <a:t>Climate change does not necessarily mean warmer weather. Some countries where it is already warm will experience more droughts and here in Northern Ireland we are likely to experience wetter weather. </a:t>
            </a:r>
            <a:endParaRPr lang="en-GB" dirty="0" smtClean="0">
              <a:latin typeface="Arial" pitchFamily="34" charset="0"/>
              <a:cs typeface="Arial"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6AEF880-092D-4EC9-91C2-33ABA5017565}" type="slidenum">
              <a:rPr lang="en-US" sz="1200" smtClean="0">
                <a:cs typeface="Arial" pitchFamily="34" charset="0"/>
              </a:rPr>
              <a:pPr/>
              <a:t>9</a:t>
            </a:fld>
            <a:endParaRPr lang="en-US" sz="1200" dirty="0" smtClean="0">
              <a:cs typeface="Arial" pitchFamily="34" charset="0"/>
            </a:endParaRPr>
          </a:p>
        </p:txBody>
      </p:sp>
    </p:spTree>
    <p:extLst>
      <p:ext uri="{BB962C8B-B14F-4D97-AF65-F5344CB8AC3E}">
        <p14:creationId xmlns:p14="http://schemas.microsoft.com/office/powerpoint/2010/main" val="1780842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Visit www.wastenotuk.com for more information on this anti-waste campaign and hints and tips.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10</a:t>
            </a:fld>
            <a:endParaRPr lang="en-GB"/>
          </a:p>
        </p:txBody>
      </p:sp>
    </p:spTree>
    <p:extLst>
      <p:ext uri="{BB962C8B-B14F-4D97-AF65-F5344CB8AC3E}">
        <p14:creationId xmlns:p14="http://schemas.microsoft.com/office/powerpoint/2010/main" val="1506290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298056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4018302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2660194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232518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F40E5E-BBAF-49E2-8D6D-468CFDA5FEF9}" type="datetimeFigureOut">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338834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CF40E5E-BBAF-49E2-8D6D-468CFDA5FEF9}" type="datetimeFigureOut">
              <a:rPr lang="en-GB" smtClean="0"/>
              <a:t>08/01/2019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376694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CF40E5E-BBAF-49E2-8D6D-468CFDA5FEF9}" type="datetimeFigureOut">
              <a:rPr lang="en-GB" smtClean="0"/>
              <a:t>08/01/2019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334134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CF40E5E-BBAF-49E2-8D6D-468CFDA5FEF9}" type="datetimeFigureOut">
              <a:rPr lang="en-GB" smtClean="0"/>
              <a:t>08/01/2019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64561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0E5E-BBAF-49E2-8D6D-468CFDA5FEF9}" type="datetimeFigureOut">
              <a:rPr lang="en-GB" smtClean="0"/>
              <a:t>08/01/2019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150103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40E5E-BBAF-49E2-8D6D-468CFDA5FEF9}" type="datetimeFigureOut">
              <a:rPr lang="en-GB" smtClean="0"/>
              <a:t>08/01/2019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1804244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40E5E-BBAF-49E2-8D6D-468CFDA5FEF9}" type="datetimeFigureOut">
              <a:rPr lang="en-GB" smtClean="0"/>
              <a:t>08/01/2019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79864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alpha val="2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0E5E-BBAF-49E2-8D6D-468CFDA5FEF9}" type="datetimeFigureOut">
              <a:rPr lang="en-GB" smtClean="0"/>
              <a:t>08/01/2019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76F48-9DA7-4829-9095-F053509ECD4C}" type="slidenum">
              <a:rPr lang="en-GB" smtClean="0"/>
              <a:t>‹#›</a:t>
            </a:fld>
            <a:endParaRPr lang="en-GB"/>
          </a:p>
        </p:txBody>
      </p:sp>
    </p:spTree>
    <p:extLst>
      <p:ext uri="{BB962C8B-B14F-4D97-AF65-F5344CB8AC3E}">
        <p14:creationId xmlns:p14="http://schemas.microsoft.com/office/powerpoint/2010/main" val="80283200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9.jpeg"/><Relationship Id="rId7" Type="http://schemas.microsoft.com/office/2007/relationships/hdphoto" Target="../media/hdphoto4.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hdphoto" Target="../media/hdphoto2.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0.emf"/><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openxmlformats.org/officeDocument/2006/relationships/hyperlink" Target="mailto:eco-schools@keepnorthernirelandbeautiful.org" TargetMode="External"/><Relationship Id="rId3" Type="http://schemas.openxmlformats.org/officeDocument/2006/relationships/notesSlide" Target="../notesSlides/notesSlide24.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41.png"/><Relationship Id="rId4" Type="http://schemas.openxmlformats.org/officeDocument/2006/relationships/hyperlink" Target="mailto:Joanne.Templeton@antrimandnewtownabbey.gov.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240" y="5293669"/>
            <a:ext cx="9361040" cy="15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88023" y="5527657"/>
            <a:ext cx="3988295" cy="106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21033831">
            <a:off x="235011" y="2385398"/>
            <a:ext cx="6132104" cy="1446550"/>
          </a:xfrm>
          <a:prstGeom prst="rect">
            <a:avLst/>
          </a:prstGeom>
          <a:noFill/>
        </p:spPr>
        <p:txBody>
          <a:bodyPr wrap="square" rtlCol="0">
            <a:spAutoFit/>
          </a:bodyPr>
          <a:lstStyle/>
          <a:p>
            <a:pPr algn="ctr"/>
            <a:r>
              <a:rPr lang="en-GB" sz="8800" b="1" spc="-150" dirty="0" smtClean="0">
                <a:ln w="28575">
                  <a:solidFill>
                    <a:srgbClr val="EAB200"/>
                  </a:solidFill>
                  <a:prstDash val="solid"/>
                </a:ln>
                <a:solidFill>
                  <a:schemeClr val="tx2"/>
                </a:solidFill>
                <a:latin typeface="Impact" panose="020B0806030902050204" pitchFamily="34" charset="0"/>
              </a:rPr>
              <a:t>Food Waste</a:t>
            </a:r>
            <a:r>
              <a:rPr lang="en-GB" sz="8800" b="1" spc="-150" dirty="0" smtClean="0">
                <a:ln w="28575">
                  <a:solidFill>
                    <a:srgbClr val="EAB200"/>
                  </a:solidFill>
                  <a:prstDash val="lgDash"/>
                </a:ln>
                <a:solidFill>
                  <a:schemeClr val="tx2"/>
                </a:solidFill>
                <a:latin typeface="Impact" panose="020B0806030902050204" pitchFamily="34" charset="0"/>
              </a:rPr>
              <a:t> </a:t>
            </a:r>
            <a:endParaRPr lang="en-GB" sz="8800" b="1" spc="-150" dirty="0">
              <a:ln w="28575">
                <a:solidFill>
                  <a:srgbClr val="EAB200"/>
                </a:solidFill>
                <a:prstDash val="lgDash"/>
              </a:ln>
              <a:solidFill>
                <a:schemeClr val="tx2"/>
              </a:solidFill>
              <a:latin typeface="Impact" panose="020B080603090205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1837" y="188983"/>
            <a:ext cx="4104456" cy="2312177"/>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0" b="98978" l="0" r="97215">
                        <a14:foregroundMark x1="10345" y1="23212" x2="8090" y2="12117"/>
                        <a14:foregroundMark x1="5703" y1="16350" x2="6499" y2="12409"/>
                        <a14:foregroundMark x1="31300" y1="31533" x2="33687" y2="17372"/>
                        <a14:foregroundMark x1="41512" y1="36934" x2="49337" y2="22482"/>
                        <a14:foregroundMark x1="32361" y1="43066" x2="38859" y2="46715"/>
                        <a14:foregroundMark x1="62865" y1="58686" x2="67241" y2="50073"/>
                      </a14:backgroundRemoval>
                    </a14:imgEffect>
                  </a14:imgLayer>
                </a14:imgProps>
              </a:ext>
              <a:ext uri="{28A0092B-C50C-407E-A947-70E740481C1C}">
                <a14:useLocalDpi xmlns:a14="http://schemas.microsoft.com/office/drawing/2010/main" val="0"/>
              </a:ext>
            </a:extLst>
          </a:blip>
          <a:stretch>
            <a:fillRect/>
          </a:stretch>
        </p:blipFill>
        <p:spPr>
          <a:xfrm rot="260596">
            <a:off x="5645928" y="711613"/>
            <a:ext cx="4180970" cy="3798362"/>
          </a:xfrm>
          <a:prstGeom prst="rect">
            <a:avLst/>
          </a:prstGeom>
        </p:spPr>
      </p:pic>
      <p:sp>
        <p:nvSpPr>
          <p:cNvPr id="8" name="Rectangle 7"/>
          <p:cNvSpPr/>
          <p:nvPr/>
        </p:nvSpPr>
        <p:spPr>
          <a:xfrm>
            <a:off x="390972" y="4229686"/>
            <a:ext cx="8385346" cy="1077218"/>
          </a:xfrm>
          <a:prstGeom prst="rect">
            <a:avLst/>
          </a:prstGeom>
        </p:spPr>
        <p:txBody>
          <a:bodyPr wrap="square">
            <a:spAutoFit/>
          </a:bodyPr>
          <a:lstStyle/>
          <a:p>
            <a:pPr algn="ctr"/>
            <a:r>
              <a:rPr lang="en-GB" sz="3200" dirty="0">
                <a:solidFill>
                  <a:schemeClr val="accent1">
                    <a:lumMod val="50000"/>
                  </a:schemeClr>
                </a:solidFill>
              </a:rPr>
              <a:t>This is Compo – </a:t>
            </a:r>
            <a:r>
              <a:rPr lang="en-GB" sz="3200" dirty="0" smtClean="0">
                <a:solidFill>
                  <a:schemeClr val="accent1">
                    <a:lumMod val="50000"/>
                  </a:schemeClr>
                </a:solidFill>
              </a:rPr>
              <a:t>Wheelie’s </a:t>
            </a:r>
            <a:r>
              <a:rPr lang="en-GB" sz="3200" dirty="0">
                <a:solidFill>
                  <a:schemeClr val="accent1">
                    <a:lumMod val="50000"/>
                  </a:schemeClr>
                </a:solidFill>
              </a:rPr>
              <a:t>food bin friend. He would like to tell you all about food waste. </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20" y="5454776"/>
            <a:ext cx="3261954" cy="965918"/>
          </a:xfrm>
          <a:prstGeom prst="rect">
            <a:avLst/>
          </a:prstGeom>
        </p:spPr>
      </p:pic>
    </p:spTree>
    <p:extLst>
      <p:ext uri="{BB962C8B-B14F-4D97-AF65-F5344CB8AC3E}">
        <p14:creationId xmlns:p14="http://schemas.microsoft.com/office/powerpoint/2010/main" val="402618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6624736" cy="584775"/>
          </a:xfrm>
          <a:prstGeom prst="rect">
            <a:avLst/>
          </a:prstGeom>
          <a:noFill/>
        </p:spPr>
        <p:txBody>
          <a:bodyPr wrap="square" rtlCol="0">
            <a:spAutoFit/>
          </a:bodyPr>
          <a:lstStyle/>
          <a:p>
            <a:pPr algn="ctr"/>
            <a:r>
              <a:rPr lang="en-GB" sz="3200" dirty="0" smtClean="0">
                <a:solidFill>
                  <a:schemeClr val="accent3">
                    <a:lumMod val="50000"/>
                  </a:schemeClr>
                </a:solidFill>
              </a:rPr>
              <a:t>The wonky vegetable scandal</a:t>
            </a:r>
            <a:endParaRPr lang="en-GB" sz="3200" dirty="0">
              <a:solidFill>
                <a:schemeClr val="accent3">
                  <a:lumMod val="5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3176" y="3336915"/>
            <a:ext cx="5436096" cy="3261658"/>
          </a:xfrm>
          <a:prstGeom prst="rect">
            <a:avLst/>
          </a:prstGeom>
        </p:spPr>
      </p:pic>
      <p:sp>
        <p:nvSpPr>
          <p:cNvPr id="6" name="TextBox 5"/>
          <p:cNvSpPr txBox="1"/>
          <p:nvPr/>
        </p:nvSpPr>
        <p:spPr>
          <a:xfrm>
            <a:off x="358448" y="1124744"/>
            <a:ext cx="8785552" cy="2215991"/>
          </a:xfrm>
          <a:prstGeom prst="rect">
            <a:avLst/>
          </a:prstGeom>
          <a:noFill/>
        </p:spPr>
        <p:txBody>
          <a:bodyPr wrap="square" rtlCol="0">
            <a:spAutoFit/>
          </a:bodyPr>
          <a:lstStyle/>
          <a:p>
            <a:r>
              <a:rPr lang="en-GB" sz="2000" dirty="0" smtClean="0"/>
              <a:t>TV chef </a:t>
            </a:r>
            <a:r>
              <a:rPr lang="en-GB" sz="2000" dirty="0"/>
              <a:t>Hugh </a:t>
            </a:r>
            <a:r>
              <a:rPr lang="en-GB" sz="2000" dirty="0" err="1" smtClean="0"/>
              <a:t>Fearnley-Whittingstall</a:t>
            </a:r>
            <a:r>
              <a:rPr lang="en-GB" sz="2000" dirty="0" smtClean="0"/>
              <a:t> reported in a BBC programme ‘Hugh’s War on Waste’, that up to  40% of a farmers crop can be thrown away because it’s not quite the right shape or size to meet supermarket standards. </a:t>
            </a:r>
          </a:p>
          <a:p>
            <a:endParaRPr lang="en-GB" sz="2000" dirty="0" smtClean="0"/>
          </a:p>
          <a:p>
            <a:r>
              <a:rPr lang="en-GB" sz="2000" dirty="0" smtClean="0"/>
              <a:t>One farmer had to throw away 20 tonnes of vegetables a week!</a:t>
            </a:r>
          </a:p>
          <a:p>
            <a:endParaRPr lang="en-GB" dirty="0"/>
          </a:p>
          <a:p>
            <a:r>
              <a:rPr lang="en-GB" sz="2000" dirty="0" smtClean="0"/>
              <a:t>It’s a bit crazy! </a:t>
            </a:r>
          </a:p>
        </p:txBody>
      </p:sp>
    </p:spTree>
    <p:extLst>
      <p:ext uri="{BB962C8B-B14F-4D97-AF65-F5344CB8AC3E}">
        <p14:creationId xmlns:p14="http://schemas.microsoft.com/office/powerpoint/2010/main" val="3726716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ugly vegetab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http://www.cbc.ca/radio-content/archive/asithappens/veg%20footer.jpg"/>
          <p:cNvPicPr>
            <a:picLocks noChangeAspect="1" noChangeArrowheads="1"/>
          </p:cNvPicPr>
          <p:nvPr/>
        </p:nvPicPr>
        <p:blipFill rotWithShape="1">
          <a:blip r:embed="rId3">
            <a:extLst>
              <a:ext uri="{28A0092B-C50C-407E-A947-70E740481C1C}">
                <a14:useLocalDpi xmlns:a14="http://schemas.microsoft.com/office/drawing/2010/main" val="0"/>
              </a:ext>
            </a:extLst>
          </a:blip>
          <a:srcRect r="6756"/>
          <a:stretch/>
        </p:blipFill>
        <p:spPr bwMode="auto">
          <a:xfrm>
            <a:off x="307975" y="2473112"/>
            <a:ext cx="4680520" cy="4185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plymouthherald.co.uk/images/localworld/ugc-images/276351/binaries/potatobear%20weirdopedia.org.jpg"/>
          <p:cNvPicPr>
            <a:picLocks noChangeAspect="1" noChangeArrowheads="1"/>
          </p:cNvPicPr>
          <p:nvPr/>
        </p:nvPicPr>
        <p:blipFill rotWithShape="1">
          <a:blip r:embed="rId4">
            <a:extLst>
              <a:ext uri="{28A0092B-C50C-407E-A947-70E740481C1C}">
                <a14:useLocalDpi xmlns:a14="http://schemas.microsoft.com/office/drawing/2010/main" val="0"/>
              </a:ext>
            </a:extLst>
          </a:blip>
          <a:srcRect l="14110" t="388" r="14826" b="1136"/>
          <a:stretch/>
        </p:blipFill>
        <p:spPr bwMode="auto">
          <a:xfrm>
            <a:off x="6372200" y="3697906"/>
            <a:ext cx="2091760" cy="28928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3-ak.buzzfed.com/static/enhanced/webdr03/2013/3/25/23/enhanced-buzz-21417-1364267191-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258096"/>
            <a:ext cx="2702178" cy="1919627"/>
          </a:xfrm>
          <a:prstGeom prst="rect">
            <a:avLst/>
          </a:prstGeom>
          <a:noFill/>
          <a:extLst>
            <a:ext uri="{909E8E84-426E-40DD-AFC4-6F175D3DCCD1}">
              <a14:hiddenFill xmlns:a14="http://schemas.microsoft.com/office/drawing/2010/main">
                <a:solidFill>
                  <a:srgbClr val="FFFFFF"/>
                </a:solidFill>
              </a14:hiddenFill>
            </a:ext>
          </a:extLst>
        </p:spPr>
      </p:pic>
      <p:sp>
        <p:nvSpPr>
          <p:cNvPr id="3" name="Heart 2"/>
          <p:cNvSpPr/>
          <p:nvPr/>
        </p:nvSpPr>
        <p:spPr>
          <a:xfrm>
            <a:off x="438567" y="404664"/>
            <a:ext cx="2765281" cy="2331640"/>
          </a:xfrm>
          <a:prstGeom prst="heart">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Even ugly veg need love ! </a:t>
            </a:r>
            <a:endParaRPr lang="en-GB" sz="2400" dirty="0"/>
          </a:p>
        </p:txBody>
      </p:sp>
      <p:pic>
        <p:nvPicPr>
          <p:cNvPr id="1030" name="Picture 6" descr="https://cdn4.dogonews.com/images/1cfcacbb-9a7d-4945-8411-860e85928fc9/b-wxw7jveaarhb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999019"/>
            <a:ext cx="3347864" cy="25108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1064268">
            <a:off x="3817546" y="3520717"/>
            <a:ext cx="3525132" cy="707886"/>
          </a:xfrm>
          <a:prstGeom prst="rect">
            <a:avLst/>
          </a:prstGeom>
          <a:noFill/>
        </p:spPr>
        <p:txBody>
          <a:bodyPr wrap="none" rtlCol="0">
            <a:spAutoFit/>
          </a:bodyPr>
          <a:lstStyle/>
          <a:p>
            <a:r>
              <a:rPr lang="en-GB" sz="4000" dirty="0" smtClean="0">
                <a:ln>
                  <a:solidFill>
                    <a:srgbClr val="FF0000"/>
                  </a:solidFill>
                </a:ln>
                <a:solidFill>
                  <a:schemeClr val="bg1"/>
                </a:solidFill>
              </a:rPr>
              <a:t>And taste great!</a:t>
            </a:r>
            <a:endParaRPr lang="en-GB" sz="4000" dirty="0">
              <a:ln>
                <a:solidFill>
                  <a:srgbClr val="FF0000"/>
                </a:solidFill>
              </a:ln>
              <a:solidFill>
                <a:schemeClr val="bg1"/>
              </a:solidFill>
            </a:endParaRPr>
          </a:p>
        </p:txBody>
      </p:sp>
    </p:spTree>
    <p:extLst>
      <p:ext uri="{BB962C8B-B14F-4D97-AF65-F5344CB8AC3E}">
        <p14:creationId xmlns:p14="http://schemas.microsoft.com/office/powerpoint/2010/main" val="4258219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7427867" cy="523220"/>
          </a:xfrm>
          <a:prstGeom prst="rect">
            <a:avLst/>
          </a:prstGeom>
          <a:noFill/>
        </p:spPr>
        <p:txBody>
          <a:bodyPr wrap="none" rtlCol="0">
            <a:spAutoFit/>
          </a:bodyPr>
          <a:lstStyle/>
          <a:p>
            <a:r>
              <a:rPr lang="en-GB" sz="2800" b="1" dirty="0" smtClean="0">
                <a:solidFill>
                  <a:srgbClr val="00B050"/>
                </a:solidFill>
              </a:rPr>
              <a:t>Supermarkets aren’t the only ones wasting food.</a:t>
            </a:r>
            <a:endParaRPr lang="en-GB" sz="2800" b="1" dirty="0">
              <a:solidFill>
                <a:srgbClr val="00B050"/>
              </a:solidFill>
            </a:endParaRPr>
          </a:p>
        </p:txBody>
      </p:sp>
      <p:sp>
        <p:nvSpPr>
          <p:cNvPr id="3" name="TextBox 2"/>
          <p:cNvSpPr txBox="1"/>
          <p:nvPr/>
        </p:nvSpPr>
        <p:spPr>
          <a:xfrm>
            <a:off x="3707904" y="5733256"/>
            <a:ext cx="1709122" cy="646331"/>
          </a:xfrm>
          <a:prstGeom prst="rect">
            <a:avLst/>
          </a:prstGeom>
          <a:noFill/>
        </p:spPr>
        <p:txBody>
          <a:bodyPr wrap="none" rtlCol="0">
            <a:spAutoFit/>
          </a:bodyPr>
          <a:lstStyle/>
          <a:p>
            <a:pPr algn="ctr"/>
            <a:r>
              <a:rPr lang="en-GB" sz="3600" b="1" dirty="0" smtClean="0">
                <a:solidFill>
                  <a:schemeClr val="accent3">
                    <a:lumMod val="75000"/>
                  </a:schemeClr>
                </a:solidFill>
                <a:latin typeface="Arial Rounded MT Bold" panose="020F0704030504030204" pitchFamily="34" charset="0"/>
              </a:rPr>
              <a:t>HOME </a:t>
            </a:r>
            <a:endParaRPr lang="en-GB" sz="3600" b="1" dirty="0">
              <a:solidFill>
                <a:schemeClr val="accent3">
                  <a:lumMod val="75000"/>
                </a:schemeClr>
              </a:solidFill>
              <a:latin typeface="Arial Rounded MT Bold" panose="020F0704030504030204" pitchFamily="34" charset="0"/>
            </a:endParaRPr>
          </a:p>
        </p:txBody>
      </p:sp>
      <p:pic>
        <p:nvPicPr>
          <p:cNvPr id="2054" name="Picture 6" descr="http://3.bp.blogspot.com/-tj3Qp2NnsEo/VYmdLhLQSuI/AAAAAAAAASE/bh4huaK4rj8/s1600/H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1" y="3602608"/>
            <a:ext cx="2153121" cy="2219712"/>
          </a:xfrm>
          <a:prstGeom prst="rect">
            <a:avLst/>
          </a:prstGeom>
          <a:noFill/>
          <a:extLst>
            <a:ext uri="{909E8E84-426E-40DD-AFC4-6F175D3DCCD1}">
              <a14:hiddenFill xmlns:a14="http://schemas.microsoft.com/office/drawing/2010/main">
                <a:solidFill>
                  <a:srgbClr val="FFFFFF"/>
                </a:solidFill>
              </a14:hiddenFill>
            </a:ext>
          </a:extLst>
        </p:spPr>
      </p:pic>
      <p:sp>
        <p:nvSpPr>
          <p:cNvPr id="6" name="Striped Right Arrow 5"/>
          <p:cNvSpPr/>
          <p:nvPr/>
        </p:nvSpPr>
        <p:spPr>
          <a:xfrm rot="19200344">
            <a:off x="5212693" y="2194436"/>
            <a:ext cx="2736304" cy="158417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7 million tonnes </a:t>
            </a:r>
            <a:endParaRPr lang="en-GB" dirty="0"/>
          </a:p>
        </p:txBody>
      </p:sp>
      <p:sp>
        <p:nvSpPr>
          <p:cNvPr id="10" name="Striped Right Arrow 9"/>
          <p:cNvSpPr/>
          <p:nvPr/>
        </p:nvSpPr>
        <p:spPr>
          <a:xfrm rot="16200000">
            <a:off x="3538947" y="1549940"/>
            <a:ext cx="1914968" cy="158417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£700 per family</a:t>
            </a:r>
            <a:endParaRPr lang="en-GB" dirty="0"/>
          </a:p>
        </p:txBody>
      </p:sp>
      <p:sp>
        <p:nvSpPr>
          <p:cNvPr id="12" name="Striped Right Arrow 11"/>
          <p:cNvSpPr/>
          <p:nvPr/>
        </p:nvSpPr>
        <p:spPr>
          <a:xfrm rot="13566994" flipV="1">
            <a:off x="995161" y="2032633"/>
            <a:ext cx="2736304" cy="158417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£12.5 million </a:t>
            </a:r>
            <a:endParaRPr lang="en-GB"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5180568"/>
            <a:ext cx="1499616" cy="1359408"/>
          </a:xfrm>
          <a:prstGeom prst="rect">
            <a:avLst/>
          </a:prstGeom>
        </p:spPr>
      </p:pic>
    </p:spTree>
    <p:extLst>
      <p:ext uri="{BB962C8B-B14F-4D97-AF65-F5344CB8AC3E}">
        <p14:creationId xmlns:p14="http://schemas.microsoft.com/office/powerpoint/2010/main" val="427617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83767" y="5877272"/>
            <a:ext cx="4176464" cy="646331"/>
          </a:xfrm>
          <a:prstGeom prst="rect">
            <a:avLst/>
          </a:prstGeom>
          <a:noFill/>
        </p:spPr>
        <p:txBody>
          <a:bodyPr wrap="square" rtlCol="0">
            <a:spAutoFit/>
          </a:bodyPr>
          <a:lstStyle/>
          <a:p>
            <a:pPr algn="ctr"/>
            <a:r>
              <a:rPr lang="en-GB" sz="3600" dirty="0" smtClean="0"/>
              <a:t>Which is best?</a:t>
            </a:r>
            <a:endParaRPr lang="en-GB" sz="3600" dirty="0"/>
          </a:p>
        </p:txBody>
      </p:sp>
      <p:pic>
        <p:nvPicPr>
          <p:cNvPr id="5" name="Picture 2" descr="http://3.bp.blogspot.com/-HPIl10S1iko/Toy4Jqvic6I/AAAAAAAABHo/s5lgWQ6hq5g/s1600/reduce-reuse-recycle-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31556" y="1247802"/>
            <a:ext cx="4680887" cy="44181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smtClean="0"/>
              <a:t>What can we do?</a:t>
            </a:r>
            <a:endParaRPr lang="en-GB" dirty="0"/>
          </a:p>
        </p:txBody>
      </p:sp>
    </p:spTree>
    <p:extLst>
      <p:ext uri="{BB962C8B-B14F-4D97-AF65-F5344CB8AC3E}">
        <p14:creationId xmlns:p14="http://schemas.microsoft.com/office/powerpoint/2010/main" val="3648799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404664"/>
            <a:ext cx="6984776" cy="1143000"/>
          </a:xfrm>
        </p:spPr>
        <p:txBody>
          <a:bodyPr>
            <a:normAutofit/>
          </a:bodyPr>
          <a:lstStyle/>
          <a:p>
            <a:r>
              <a:rPr lang="en-GB" sz="4800" dirty="0" smtClean="0"/>
              <a:t>is the best option</a:t>
            </a:r>
            <a:endParaRPr lang="en-GB" sz="4800" dirty="0">
              <a:solidFill>
                <a:srgbClr val="92D050"/>
              </a:solidFill>
            </a:endParaRPr>
          </a:p>
        </p:txBody>
      </p:sp>
      <p:sp>
        <p:nvSpPr>
          <p:cNvPr id="3" name="Content Placeholder 2"/>
          <p:cNvSpPr>
            <a:spLocks noGrp="1"/>
          </p:cNvSpPr>
          <p:nvPr>
            <p:ph idx="1"/>
          </p:nvPr>
        </p:nvSpPr>
        <p:spPr>
          <a:xfrm>
            <a:off x="323528" y="1916832"/>
            <a:ext cx="4968552" cy="3866047"/>
          </a:xfrm>
        </p:spPr>
        <p:txBody>
          <a:bodyPr>
            <a:normAutofit fontScale="77500" lnSpcReduction="20000"/>
          </a:bodyPr>
          <a:lstStyle/>
          <a:p>
            <a:r>
              <a:rPr lang="en-GB" sz="4400" dirty="0"/>
              <a:t>Reduce waste</a:t>
            </a:r>
          </a:p>
          <a:p>
            <a:pPr lvl="1"/>
            <a:r>
              <a:rPr lang="en-GB" sz="3400" dirty="0"/>
              <a:t>buy only what you need</a:t>
            </a:r>
          </a:p>
          <a:p>
            <a:pPr lvl="1"/>
            <a:r>
              <a:rPr lang="en-GB" sz="3400" dirty="0"/>
              <a:t>manage portion sizes</a:t>
            </a:r>
          </a:p>
          <a:p>
            <a:pPr lvl="1"/>
            <a:r>
              <a:rPr lang="en-GB" sz="3400" dirty="0"/>
              <a:t>check sell by dates</a:t>
            </a:r>
          </a:p>
          <a:p>
            <a:pPr lvl="1"/>
            <a:r>
              <a:rPr lang="en-GB" sz="3400" dirty="0"/>
              <a:t>use a shopping list</a:t>
            </a:r>
          </a:p>
          <a:p>
            <a:pPr lvl="1"/>
            <a:r>
              <a:rPr lang="en-GB" sz="3400" dirty="0"/>
              <a:t>store food properly</a:t>
            </a:r>
          </a:p>
          <a:p>
            <a:r>
              <a:rPr lang="en-GB" sz="4400" dirty="0" smtClean="0"/>
              <a:t>Save the environment</a:t>
            </a:r>
          </a:p>
          <a:p>
            <a:r>
              <a:rPr lang="en-GB" sz="4400" dirty="0" smtClean="0"/>
              <a:t>Save money</a:t>
            </a:r>
            <a:endParaRPr lang="en-GB" sz="4400" dirty="0"/>
          </a:p>
        </p:txBody>
      </p:sp>
      <p:pic>
        <p:nvPicPr>
          <p:cNvPr id="4100" name="Picture 4" descr="http://www.rbwm.gov.uk/graphics/Reduce(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568" y="404664"/>
            <a:ext cx="2893734" cy="1106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0" b="95182" l="0" r="100000">
                        <a14:foregroundMark x1="20955" y1="24526" x2="20955" y2="32117"/>
                        <a14:foregroundMark x1="33422" y1="24526" x2="40981" y2="23066"/>
                        <a14:foregroundMark x1="57294" y1="45985" x2="52387" y2="48175"/>
                        <a14:foregroundMark x1="5570" y1="49781" x2="7560" y2="54307"/>
                        <a14:foregroundMark x1="54642" y1="58978" x2="55968" y2="55182"/>
                      </a14:backgroundRemoval>
                    </a14:imgEffect>
                  </a14:imgLayer>
                </a14:imgProps>
              </a:ext>
              <a:ext uri="{28A0092B-C50C-407E-A947-70E740481C1C}">
                <a14:useLocalDpi xmlns:a14="http://schemas.microsoft.com/office/drawing/2010/main" val="0"/>
              </a:ext>
            </a:extLst>
          </a:blip>
          <a:srcRect r="31955" b="11379"/>
          <a:stretch/>
        </p:blipFill>
        <p:spPr>
          <a:xfrm>
            <a:off x="5652120" y="2077967"/>
            <a:ext cx="3103753" cy="3672408"/>
          </a:xfrm>
          <a:prstGeom prst="rect">
            <a:avLst/>
          </a:prstGeom>
        </p:spPr>
      </p:pic>
    </p:spTree>
    <p:extLst>
      <p:ext uri="{BB962C8B-B14F-4D97-AF65-F5344CB8AC3E}">
        <p14:creationId xmlns:p14="http://schemas.microsoft.com/office/powerpoint/2010/main" val="1751880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rtlCol="0">
            <a:normAutofit fontScale="90000"/>
          </a:bodyPr>
          <a:lstStyle/>
          <a:p>
            <a:pPr eaLnBrk="1" fontAlgn="auto" hangingPunct="1">
              <a:spcAft>
                <a:spcPts val="0"/>
              </a:spcAft>
              <a:defRPr/>
            </a:pPr>
            <a:r>
              <a:rPr lang="en-GB" dirty="0" smtClean="0">
                <a:solidFill>
                  <a:schemeClr val="accent4">
                    <a:lumMod val="75000"/>
                  </a:schemeClr>
                </a:solidFill>
                <a:latin typeface="+mn-lt"/>
              </a:rPr>
              <a:t>Every day we throw away </a:t>
            </a:r>
            <a:r>
              <a:rPr lang="en-GB" dirty="0" smtClean="0">
                <a:solidFill>
                  <a:schemeClr val="accent6">
                    <a:lumMod val="75000"/>
                  </a:schemeClr>
                </a:solidFill>
                <a:latin typeface="+mn-lt"/>
              </a:rPr>
              <a:t>24 million </a:t>
            </a:r>
            <a:r>
              <a:rPr lang="en-GB" dirty="0" smtClean="0">
                <a:solidFill>
                  <a:schemeClr val="accent4">
                    <a:lumMod val="75000"/>
                  </a:schemeClr>
                </a:solidFill>
                <a:latin typeface="+mn-lt"/>
              </a:rPr>
              <a:t>slices of bread in the UK</a:t>
            </a:r>
            <a:endParaRPr lang="en-US" dirty="0" smtClean="0">
              <a:solidFill>
                <a:schemeClr val="accent4">
                  <a:lumMod val="75000"/>
                </a:schemeClr>
              </a:solidFill>
              <a:latin typeface="+mn-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772816"/>
            <a:ext cx="4441676" cy="4441676"/>
          </a:xfrm>
          <a:prstGeom prst="rect">
            <a:avLst/>
          </a:prstGeom>
        </p:spPr>
      </p:pic>
      <p:sp>
        <p:nvSpPr>
          <p:cNvPr id="4" name="TextBox 3"/>
          <p:cNvSpPr txBox="1"/>
          <p:nvPr/>
        </p:nvSpPr>
        <p:spPr>
          <a:xfrm>
            <a:off x="5572904" y="1556792"/>
            <a:ext cx="3096344" cy="2554545"/>
          </a:xfrm>
          <a:prstGeom prst="rect">
            <a:avLst/>
          </a:prstGeom>
          <a:noFill/>
        </p:spPr>
        <p:txBody>
          <a:bodyPr wrap="square" rtlCol="0">
            <a:spAutoFit/>
          </a:bodyPr>
          <a:lstStyle/>
          <a:p>
            <a:r>
              <a:rPr lang="en-GB" sz="4000" dirty="0" smtClean="0">
                <a:solidFill>
                  <a:schemeClr val="accent4">
                    <a:lumMod val="75000"/>
                  </a:schemeClr>
                </a:solidFill>
              </a:rPr>
              <a:t>Stacked up that’s as high as 27 Mount Everest’s!</a:t>
            </a:r>
            <a:endParaRPr lang="en-GB" sz="4000" dirty="0">
              <a:solidFill>
                <a:schemeClr val="accent4">
                  <a:lumMod val="75000"/>
                </a:schemeClr>
              </a:solidFill>
            </a:endParaRPr>
          </a:p>
        </p:txBody>
      </p:sp>
      <p:sp>
        <p:nvSpPr>
          <p:cNvPr id="5" name="TextBox 4"/>
          <p:cNvSpPr txBox="1"/>
          <p:nvPr/>
        </p:nvSpPr>
        <p:spPr>
          <a:xfrm>
            <a:off x="5587324" y="4132313"/>
            <a:ext cx="3161419" cy="1938992"/>
          </a:xfrm>
          <a:prstGeom prst="rect">
            <a:avLst/>
          </a:prstGeom>
          <a:noFill/>
        </p:spPr>
        <p:txBody>
          <a:bodyPr wrap="square" rtlCol="0">
            <a:spAutoFit/>
          </a:bodyPr>
          <a:lstStyle/>
          <a:p>
            <a:r>
              <a:rPr lang="en-GB" sz="2400" dirty="0" smtClean="0">
                <a:solidFill>
                  <a:schemeClr val="accent6">
                    <a:lumMod val="75000"/>
                  </a:schemeClr>
                </a:solidFill>
              </a:rPr>
              <a:t>Did you know you can toast your sliced bread straight from the freezer? So don’t waste it freeze it! </a:t>
            </a:r>
            <a:endParaRPr lang="en-GB" sz="2400" dirty="0">
              <a:solidFill>
                <a:schemeClr val="accent6">
                  <a:lumMod val="75000"/>
                </a:schemeClr>
              </a:solidFill>
            </a:endParaRPr>
          </a:p>
        </p:txBody>
      </p:sp>
    </p:spTree>
    <p:custDataLst>
      <p:tags r:id="rId1"/>
    </p:custDataLst>
    <p:extLst>
      <p:ext uri="{BB962C8B-B14F-4D97-AF65-F5344CB8AC3E}">
        <p14:creationId xmlns:p14="http://schemas.microsoft.com/office/powerpoint/2010/main" val="420772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0419" y="1738551"/>
            <a:ext cx="6052061" cy="2062103"/>
          </a:xfrm>
          <a:prstGeom prst="rect">
            <a:avLst/>
          </a:prstGeom>
          <a:noFill/>
        </p:spPr>
        <p:txBody>
          <a:bodyPr wrap="square" rtlCol="0">
            <a:spAutoFit/>
          </a:bodyPr>
          <a:lstStyle/>
          <a:p>
            <a:r>
              <a:rPr lang="en-GB" sz="3200" dirty="0" smtClean="0">
                <a:solidFill>
                  <a:srgbClr val="00B050"/>
                </a:solidFill>
                <a:latin typeface="+mj-lt"/>
              </a:rPr>
              <a:t>If you have food scraps that have to be thrown away then check if they can be recycled in the compost or brown bin. </a:t>
            </a:r>
            <a:endParaRPr lang="en-GB" sz="3200" dirty="0">
              <a:solidFill>
                <a:srgbClr val="00B050"/>
              </a:solidFill>
              <a:latin typeface="+mj-lt"/>
            </a:endParaRPr>
          </a:p>
        </p:txBody>
      </p:sp>
      <p:pic>
        <p:nvPicPr>
          <p:cNvPr id="1028" name="Picture 4" descr="http://www.harrogate.gov.uk/PublishingImages/Recycle%20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93341" y="251613"/>
            <a:ext cx="3795267" cy="14158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0" b="90511" l="398" r="97215">
                        <a14:foregroundMark x1="32228" y1="45255" x2="38462" y2="43650"/>
                        <a14:foregroundMark x1="29576" y1="36642" x2="29708" y2="25693"/>
                        <a14:foregroundMark x1="40053" y1="34891" x2="38992" y2="21752"/>
                        <a14:foregroundMark x1="56233" y1="3796" x2="64456" y2="6277"/>
                        <a14:foregroundMark x1="13263" y1="57372" x2="16180" y2="52701"/>
                        <a14:foregroundMark x1="97215" y1="40146" x2="97215" y2="40146"/>
                        <a14:foregroundMark x1="23210" y1="82774" x2="24138" y2="65839"/>
                        <a14:foregroundMark x1="20424" y1="83358" x2="20690" y2="65401"/>
                        <a14:foregroundMark x1="50928" y1="81460" x2="57692" y2="69051"/>
                      </a14:backgroundRemoval>
                    </a14:imgEffect>
                  </a14:imgLayer>
                </a14:imgProps>
              </a:ext>
              <a:ext uri="{28A0092B-C50C-407E-A947-70E740481C1C}">
                <a14:useLocalDpi xmlns:a14="http://schemas.microsoft.com/office/drawing/2010/main" val="0"/>
              </a:ext>
            </a:extLst>
          </a:blip>
          <a:stretch>
            <a:fillRect/>
          </a:stretch>
        </p:blipFill>
        <p:spPr>
          <a:xfrm>
            <a:off x="30688" y="836712"/>
            <a:ext cx="4170921" cy="3789232"/>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6748" y1="53548" x2="6748" y2="53548"/>
                        <a14:foregroundMark x1="66871" y1="18387" x2="90184" y2="12903"/>
                        <a14:foregroundMark x1="82822" y1="7742" x2="82822" y2="7742"/>
                        <a14:foregroundMark x1="64417" y1="2903" x2="65951" y2="323"/>
                      </a14:backgroundRemoval>
                    </a14:imgEffect>
                  </a14:imgLayer>
                </a14:imgProps>
              </a:ext>
              <a:ext uri="{28A0092B-C50C-407E-A947-70E740481C1C}">
                <a14:useLocalDpi xmlns:a14="http://schemas.microsoft.com/office/drawing/2010/main" val="0"/>
              </a:ext>
            </a:extLst>
          </a:blip>
          <a:stretch>
            <a:fillRect/>
          </a:stretch>
        </p:blipFill>
        <p:spPr>
          <a:xfrm>
            <a:off x="270358" y="4526472"/>
            <a:ext cx="2422983" cy="2304064"/>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l="36224" t="18900" r="18102" b="16002"/>
          <a:stretch/>
        </p:blipFill>
        <p:spPr>
          <a:xfrm>
            <a:off x="5940152" y="3645024"/>
            <a:ext cx="2808312" cy="3001989"/>
          </a:xfrm>
          <a:prstGeom prst="rect">
            <a:avLst/>
          </a:prstGeom>
        </p:spPr>
      </p:pic>
      <p:sp>
        <p:nvSpPr>
          <p:cNvPr id="10" name="TextBox 9"/>
          <p:cNvSpPr txBox="1"/>
          <p:nvPr/>
        </p:nvSpPr>
        <p:spPr>
          <a:xfrm>
            <a:off x="2840419" y="3915205"/>
            <a:ext cx="2903966" cy="2185214"/>
          </a:xfrm>
          <a:prstGeom prst="rect">
            <a:avLst/>
          </a:prstGeom>
          <a:noFill/>
        </p:spPr>
        <p:txBody>
          <a:bodyPr wrap="square" rtlCol="0">
            <a:spAutoFit/>
          </a:bodyPr>
          <a:lstStyle/>
          <a:p>
            <a:r>
              <a:rPr lang="en-GB" sz="2000" dirty="0" smtClean="0">
                <a:solidFill>
                  <a:srgbClr val="00B050"/>
                </a:solidFill>
              </a:rPr>
              <a:t>Antrim and Newtownabbey Borough Council’s Waste team can visit your school to talk about composting contact </a:t>
            </a:r>
            <a:r>
              <a:rPr lang="en-US" altLang="en-US" u="sng" dirty="0" smtClean="0"/>
              <a:t>Joanne.Templeton@antrimandnewtownabbey.gov.uk</a:t>
            </a:r>
            <a:endParaRPr lang="en-GB" dirty="0"/>
          </a:p>
        </p:txBody>
      </p:sp>
    </p:spTree>
    <p:extLst>
      <p:ext uri="{BB962C8B-B14F-4D97-AF65-F5344CB8AC3E}">
        <p14:creationId xmlns:p14="http://schemas.microsoft.com/office/powerpoint/2010/main" val="1645459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B050"/>
                </a:solidFill>
              </a:rPr>
              <a:t>You could use a </a:t>
            </a:r>
            <a:r>
              <a:rPr lang="en-GB" dirty="0" err="1" smtClean="0">
                <a:solidFill>
                  <a:srgbClr val="00B050"/>
                </a:solidFill>
              </a:rPr>
              <a:t>wormery</a:t>
            </a:r>
            <a:r>
              <a:rPr lang="en-GB" dirty="0" smtClean="0">
                <a:solidFill>
                  <a:srgbClr val="00B050"/>
                </a:solidFill>
              </a:rPr>
              <a:t> to make compost.</a:t>
            </a:r>
            <a:endParaRPr lang="en-GB" dirty="0">
              <a:solidFill>
                <a:srgbClr val="00B050"/>
              </a:solidFill>
            </a:endParaRPr>
          </a:p>
        </p:txBody>
      </p:sp>
      <p:sp>
        <p:nvSpPr>
          <p:cNvPr id="3" name="Content Placeholder 2"/>
          <p:cNvSpPr>
            <a:spLocks noGrp="1"/>
          </p:cNvSpPr>
          <p:nvPr>
            <p:ph idx="1"/>
          </p:nvPr>
        </p:nvSpPr>
        <p:spPr>
          <a:xfrm>
            <a:off x="457200" y="1556792"/>
            <a:ext cx="4618856" cy="4525963"/>
          </a:xfrm>
        </p:spPr>
        <p:txBody>
          <a:bodyPr/>
          <a:lstStyle/>
          <a:p>
            <a:r>
              <a:rPr lang="en-GB" dirty="0" err="1" smtClean="0"/>
              <a:t>Wormeries</a:t>
            </a:r>
            <a:r>
              <a:rPr lang="en-GB" dirty="0" smtClean="0"/>
              <a:t> are great for composting small amounts of food waste</a:t>
            </a:r>
          </a:p>
          <a:p>
            <a:r>
              <a:rPr lang="en-GB" dirty="0" smtClean="0"/>
              <a:t>They make really good compost and plant food</a:t>
            </a:r>
          </a:p>
          <a:p>
            <a:r>
              <a:rPr lang="en-GB" dirty="0" smtClean="0"/>
              <a:t>You have to take care of your worms and look after them! </a:t>
            </a:r>
            <a:endParaRPr lang="en-GB" dirty="0"/>
          </a:p>
        </p:txBody>
      </p:sp>
      <p:pic>
        <p:nvPicPr>
          <p:cNvPr id="4098" name="Picture 2" descr="http://naturesfootprintinc.co.uk/wp-content/themes/twentyten/images/products/natures-wormery-uk.jpg"/>
          <p:cNvPicPr>
            <a:picLocks noChangeAspect="1" noChangeArrowheads="1"/>
          </p:cNvPicPr>
          <p:nvPr/>
        </p:nvPicPr>
        <p:blipFill rotWithShape="1">
          <a:blip r:embed="rId3">
            <a:extLst>
              <a:ext uri="{28A0092B-C50C-407E-A947-70E740481C1C}">
                <a14:useLocalDpi xmlns:a14="http://schemas.microsoft.com/office/drawing/2010/main" val="0"/>
              </a:ext>
            </a:extLst>
          </a:blip>
          <a:srcRect t="1" b="24810"/>
          <a:stretch/>
        </p:blipFill>
        <p:spPr bwMode="auto">
          <a:xfrm>
            <a:off x="5220072" y="1700808"/>
            <a:ext cx="3743854" cy="438194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wormcity.co.uk/wp/wp-content/uploads/2014/11/wormlook-e142998627887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519798" y="5013176"/>
            <a:ext cx="1112515" cy="166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242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5610438"/>
            <a:ext cx="2951602" cy="874018"/>
          </a:xfrm>
          <a:prstGeom prst="rect">
            <a:avLst/>
          </a:prstGeom>
        </p:spPr>
      </p:pic>
      <p:pic>
        <p:nvPicPr>
          <p:cNvPr id="4" name="Picture 3"/>
          <p:cNvPicPr>
            <a:picLocks noChangeAspect="1"/>
          </p:cNvPicPr>
          <p:nvPr/>
        </p:nvPicPr>
        <p:blipFill rotWithShape="1">
          <a:blip r:embed="rId4"/>
          <a:srcRect l="34250" t="22377" r="35826" b="18017"/>
          <a:stretch/>
        </p:blipFill>
        <p:spPr>
          <a:xfrm>
            <a:off x="3923928" y="620688"/>
            <a:ext cx="4392488" cy="4739263"/>
          </a:xfrm>
          <a:prstGeom prst="rect">
            <a:avLst/>
          </a:prstGeom>
        </p:spPr>
      </p:pic>
      <p:sp>
        <p:nvSpPr>
          <p:cNvPr id="5" name="TextBox 4"/>
          <p:cNvSpPr txBox="1"/>
          <p:nvPr/>
        </p:nvSpPr>
        <p:spPr>
          <a:xfrm>
            <a:off x="179512" y="1235368"/>
            <a:ext cx="3816424" cy="1938992"/>
          </a:xfrm>
          <a:prstGeom prst="rect">
            <a:avLst/>
          </a:prstGeom>
          <a:noFill/>
        </p:spPr>
        <p:txBody>
          <a:bodyPr wrap="square" rtlCol="0">
            <a:spAutoFit/>
          </a:bodyPr>
          <a:lstStyle/>
          <a:p>
            <a:r>
              <a:rPr lang="en-GB" sz="2400" dirty="0" smtClean="0"/>
              <a:t>Each school is a bit different with what they can recycle but in general the following items can be recycled (including at home!)</a:t>
            </a:r>
            <a:endParaRPr lang="en-GB" sz="2400" dirty="0"/>
          </a:p>
        </p:txBody>
      </p:sp>
      <p:pic>
        <p:nvPicPr>
          <p:cNvPr id="10" name="Picture 2" descr="H:\Eco-Schools\ES 2014-2015\Councils\BCC\Wheelie Big Challenge\Design work\wheelie waving.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flipH="1">
            <a:off x="353923" y="3933056"/>
            <a:ext cx="2075770" cy="2272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279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548680"/>
            <a:ext cx="8496944" cy="1077218"/>
          </a:xfrm>
          <a:prstGeom prst="rect">
            <a:avLst/>
          </a:prstGeom>
          <a:noFill/>
        </p:spPr>
        <p:txBody>
          <a:bodyPr wrap="square" rtlCol="0">
            <a:spAutoFit/>
          </a:bodyPr>
          <a:lstStyle/>
          <a:p>
            <a:pPr algn="ctr"/>
            <a:r>
              <a:rPr lang="en-GB" sz="3200" dirty="0" smtClean="0"/>
              <a:t>Black bin landfill waste costs nearly </a:t>
            </a:r>
            <a:r>
              <a:rPr lang="en-GB" sz="3200" b="1" dirty="0" smtClean="0"/>
              <a:t>twice as much </a:t>
            </a:r>
            <a:r>
              <a:rPr lang="en-GB" sz="3200" dirty="0" smtClean="0"/>
              <a:t>than recycling</a:t>
            </a:r>
            <a:r>
              <a:rPr lang="en-GB" sz="3200" dirty="0"/>
              <a:t> </a:t>
            </a:r>
            <a:r>
              <a:rPr lang="en-GB" sz="3200" dirty="0" smtClean="0"/>
              <a:t>food to compost </a:t>
            </a:r>
            <a:endParaRPr lang="en-GB" sz="3200"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3568" y="1930400"/>
            <a:ext cx="7776864" cy="1066552"/>
          </a:xfrm>
          <a:prstGeom prst="rect">
            <a:avLst/>
          </a:prstGeo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08619" y="4221088"/>
            <a:ext cx="5264968" cy="1008112"/>
          </a:xfrm>
          <a:prstGeom prst="rect">
            <a:avLst/>
          </a:prstGeom>
        </p:spPr>
      </p:pic>
      <p:sp>
        <p:nvSpPr>
          <p:cNvPr id="8" name="TextBox 7"/>
          <p:cNvSpPr txBox="1"/>
          <p:nvPr/>
        </p:nvSpPr>
        <p:spPr>
          <a:xfrm>
            <a:off x="683568" y="3212976"/>
            <a:ext cx="7920880" cy="830997"/>
          </a:xfrm>
          <a:prstGeom prst="rect">
            <a:avLst/>
          </a:prstGeom>
          <a:noFill/>
        </p:spPr>
        <p:txBody>
          <a:bodyPr wrap="square" rtlCol="0">
            <a:spAutoFit/>
          </a:bodyPr>
          <a:lstStyle/>
          <a:p>
            <a:r>
              <a:rPr lang="en-GB" sz="2400" b="1" dirty="0" smtClean="0"/>
              <a:t>Black Bin Waste goes to Landfill </a:t>
            </a:r>
          </a:p>
          <a:p>
            <a:r>
              <a:rPr lang="en-GB" sz="2400" b="1" dirty="0" smtClean="0"/>
              <a:t>Each bin lorry costs £1000 pounds to dispose of. </a:t>
            </a:r>
            <a:endParaRPr lang="en-GB" sz="2400" b="1" dirty="0"/>
          </a:p>
        </p:txBody>
      </p:sp>
      <p:sp>
        <p:nvSpPr>
          <p:cNvPr id="11" name="TextBox 10"/>
          <p:cNvSpPr txBox="1"/>
          <p:nvPr/>
        </p:nvSpPr>
        <p:spPr>
          <a:xfrm>
            <a:off x="3131840" y="5373216"/>
            <a:ext cx="6012160" cy="830997"/>
          </a:xfrm>
          <a:prstGeom prst="rect">
            <a:avLst/>
          </a:prstGeom>
          <a:noFill/>
        </p:spPr>
        <p:txBody>
          <a:bodyPr wrap="square" rtlCol="0">
            <a:spAutoFit/>
          </a:bodyPr>
          <a:lstStyle/>
          <a:p>
            <a:r>
              <a:rPr lang="en-GB" sz="2400" b="1" dirty="0" smtClean="0">
                <a:solidFill>
                  <a:schemeClr val="accent3">
                    <a:lumMod val="50000"/>
                  </a:schemeClr>
                </a:solidFill>
              </a:rPr>
              <a:t>Food Bin Waste goes to compost </a:t>
            </a:r>
          </a:p>
          <a:p>
            <a:r>
              <a:rPr lang="en-GB" sz="2400" b="1" dirty="0" smtClean="0">
                <a:solidFill>
                  <a:schemeClr val="accent3">
                    <a:lumMod val="50000"/>
                  </a:schemeClr>
                </a:solidFill>
              </a:rPr>
              <a:t>Each bin lorry costs £520 pounds to compost.  </a:t>
            </a:r>
            <a:endParaRPr lang="en-GB" sz="2400" b="1" dirty="0">
              <a:solidFill>
                <a:schemeClr val="accent3">
                  <a:lumMod val="50000"/>
                </a:schemeClr>
              </a:solidFill>
            </a:endParaRPr>
          </a:p>
        </p:txBody>
      </p:sp>
    </p:spTree>
    <p:extLst>
      <p:ext uri="{BB962C8B-B14F-4D97-AF65-F5344CB8AC3E}">
        <p14:creationId xmlns:p14="http://schemas.microsoft.com/office/powerpoint/2010/main" val="3741494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7240" y="5293669"/>
            <a:ext cx="9361040" cy="15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539552" y="1124744"/>
            <a:ext cx="5760640" cy="3629000"/>
          </a:xfrm>
        </p:spPr>
        <p:txBody>
          <a:bodyPr>
            <a:normAutofit/>
          </a:bodyPr>
          <a:lstStyle/>
          <a:p>
            <a:r>
              <a:rPr lang="en-GB" b="1" dirty="0" smtClean="0"/>
              <a:t>Wheelie’s Lessons</a:t>
            </a:r>
          </a:p>
          <a:p>
            <a:pPr marL="0" indent="0">
              <a:buNone/>
            </a:pPr>
            <a:r>
              <a:rPr lang="en-GB" dirty="0"/>
              <a:t> 	</a:t>
            </a:r>
            <a:r>
              <a:rPr lang="en-GB" dirty="0" smtClean="0"/>
              <a:t>learn and think</a:t>
            </a:r>
          </a:p>
          <a:p>
            <a:r>
              <a:rPr lang="en-GB" b="1" dirty="0" smtClean="0"/>
              <a:t>Wheelie Big Actions</a:t>
            </a:r>
          </a:p>
          <a:p>
            <a:pPr marL="0" indent="0">
              <a:buNone/>
            </a:pPr>
            <a:r>
              <a:rPr lang="en-GB" dirty="0"/>
              <a:t>	</a:t>
            </a:r>
            <a:r>
              <a:rPr lang="en-GB" dirty="0" smtClean="0"/>
              <a:t>research and act  </a:t>
            </a:r>
          </a:p>
          <a:p>
            <a:r>
              <a:rPr lang="en-GB" b="1" dirty="0" smtClean="0"/>
              <a:t>Wheelie Big Competition </a:t>
            </a:r>
          </a:p>
          <a:p>
            <a:pPr marL="0" indent="0">
              <a:buNone/>
            </a:pPr>
            <a:r>
              <a:rPr lang="en-GB" dirty="0"/>
              <a:t>	</a:t>
            </a:r>
            <a:r>
              <a:rPr lang="en-GB" dirty="0" smtClean="0"/>
              <a:t>report, display and win!</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573" y="60738"/>
            <a:ext cx="4104456" cy="2312177"/>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0" b="90511" l="398" r="97215">
                        <a14:foregroundMark x1="32228" y1="45255" x2="38462" y2="43650"/>
                        <a14:foregroundMark x1="29576" y1="36642" x2="29708" y2="25693"/>
                        <a14:foregroundMark x1="40053" y1="34891" x2="38992" y2="21752"/>
                        <a14:foregroundMark x1="56233" y1="3796" x2="64456" y2="6277"/>
                        <a14:foregroundMark x1="13263" y1="57372" x2="16180" y2="52701"/>
                        <a14:foregroundMark x1="97215" y1="40146" x2="97215" y2="40146"/>
                        <a14:foregroundMark x1="21883" y1="84380" x2="22149" y2="66715"/>
                        <a14:foregroundMark x1="51326" y1="83066" x2="57958" y2="69343"/>
                      </a14:backgroundRemoval>
                    </a14:imgEffect>
                  </a14:imgLayer>
                </a14:imgProps>
              </a:ext>
              <a:ext uri="{28A0092B-C50C-407E-A947-70E740481C1C}">
                <a14:useLocalDpi xmlns:a14="http://schemas.microsoft.com/office/drawing/2010/main" val="0"/>
              </a:ext>
            </a:extLst>
          </a:blip>
          <a:stretch>
            <a:fillRect/>
          </a:stretch>
        </p:blipFill>
        <p:spPr>
          <a:xfrm>
            <a:off x="5580112" y="2004762"/>
            <a:ext cx="4170921" cy="3789232"/>
          </a:xfrm>
          <a:prstGeom prst="rect">
            <a:avLst/>
          </a:prstGeom>
        </p:spPr>
      </p:pic>
      <p:pic>
        <p:nvPicPr>
          <p:cNvPr id="10"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88023" y="5527657"/>
            <a:ext cx="3988295" cy="106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20" y="5454776"/>
            <a:ext cx="3261954" cy="965918"/>
          </a:xfrm>
          <a:prstGeom prst="rect">
            <a:avLst/>
          </a:prstGeom>
        </p:spPr>
      </p:pic>
    </p:spTree>
    <p:extLst>
      <p:ext uri="{BB962C8B-B14F-4D97-AF65-F5344CB8AC3E}">
        <p14:creationId xmlns:p14="http://schemas.microsoft.com/office/powerpoint/2010/main" val="3229807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229600" cy="4525963"/>
          </a:xfrm>
        </p:spPr>
        <p:txBody>
          <a:bodyPr>
            <a:normAutofit/>
          </a:bodyPr>
          <a:lstStyle/>
          <a:p>
            <a:pPr marL="0" indent="0" algn="ctr">
              <a:buNone/>
            </a:pPr>
            <a:r>
              <a:rPr lang="en-GB" sz="4000" dirty="0" smtClean="0">
                <a:solidFill>
                  <a:srgbClr val="00B050"/>
                </a:solidFill>
                <a:latin typeface="+mj-lt"/>
                <a:ea typeface="+mj-ea"/>
                <a:cs typeface="+mj-cs"/>
              </a:rPr>
              <a:t>What food will you not waste?</a:t>
            </a:r>
          </a:p>
          <a:p>
            <a:pPr marL="0" indent="0" algn="ctr">
              <a:buNone/>
            </a:pPr>
            <a:endParaRPr lang="en-GB" sz="2800" dirty="0" smtClean="0"/>
          </a:p>
          <a:p>
            <a:pPr marL="0" indent="0" algn="ctr">
              <a:buNone/>
            </a:pPr>
            <a:r>
              <a:rPr lang="en-GB" b="1" dirty="0" smtClean="0"/>
              <a:t>Make a poster to show off what food you </a:t>
            </a:r>
          </a:p>
          <a:p>
            <a:pPr marL="0" indent="0" algn="ctr">
              <a:buNone/>
            </a:pPr>
            <a:r>
              <a:rPr lang="en-GB" b="1" dirty="0" smtClean="0"/>
              <a:t>won’t throw away this week</a:t>
            </a:r>
          </a:p>
          <a:p>
            <a:pPr marL="0" indent="0">
              <a:buNone/>
            </a:pPr>
            <a:endParaRPr lang="en-GB" sz="2800" dirty="0" smtClean="0"/>
          </a:p>
        </p:txBody>
      </p:sp>
      <p:sp>
        <p:nvSpPr>
          <p:cNvPr id="4" name="Rectangle 3"/>
          <p:cNvSpPr/>
          <p:nvPr/>
        </p:nvSpPr>
        <p:spPr>
          <a:xfrm>
            <a:off x="3624357" y="332656"/>
            <a:ext cx="1915974" cy="769441"/>
          </a:xfrm>
          <a:prstGeom prst="rect">
            <a:avLst/>
          </a:prstGeom>
        </p:spPr>
        <p:txBody>
          <a:bodyPr wrap="none">
            <a:spAutoFit/>
          </a:bodyPr>
          <a:lstStyle/>
          <a:p>
            <a:r>
              <a:rPr lang="en-GB" sz="4400" b="1" dirty="0" smtClean="0">
                <a:ln w="22225" cmpd="sng">
                  <a:solidFill>
                    <a:srgbClr val="FFC000"/>
                  </a:solidFill>
                  <a:prstDash val="solid"/>
                </a:ln>
                <a:solidFill>
                  <a:srgbClr val="315683"/>
                </a:solidFill>
                <a:latin typeface="Impact" panose="020B0806030902050204" pitchFamily="34" charset="0"/>
                <a:cs typeface="Aharoni" panose="02010803020104030203" pitchFamily="2" charset="-79"/>
              </a:rPr>
              <a:t>Activity</a:t>
            </a:r>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2781" y="4045271"/>
            <a:ext cx="773435" cy="103991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6104" y="4034843"/>
            <a:ext cx="1341040" cy="2434592"/>
          </a:xfrm>
          <a:prstGeom prst="rect">
            <a:avLst/>
          </a:prstGeom>
        </p:spPr>
      </p:pic>
      <p:sp>
        <p:nvSpPr>
          <p:cNvPr id="10" name="Rectangle 9"/>
          <p:cNvSpPr/>
          <p:nvPr/>
        </p:nvSpPr>
        <p:spPr>
          <a:xfrm>
            <a:off x="467544" y="4407332"/>
            <a:ext cx="6645424" cy="2062103"/>
          </a:xfrm>
          <a:prstGeom prst="rect">
            <a:avLst/>
          </a:prstGeom>
        </p:spPr>
        <p:txBody>
          <a:bodyPr wrap="square">
            <a:spAutoFit/>
          </a:bodyPr>
          <a:lstStyle/>
          <a:p>
            <a:r>
              <a:rPr lang="en-GB" sz="3200" dirty="0"/>
              <a:t>It might be something that </a:t>
            </a:r>
            <a:r>
              <a:rPr lang="en-GB" sz="3200" dirty="0" smtClean="0"/>
              <a:t>you</a:t>
            </a:r>
          </a:p>
          <a:p>
            <a:r>
              <a:rPr lang="en-GB" sz="3200" dirty="0" smtClean="0"/>
              <a:t> </a:t>
            </a:r>
          </a:p>
          <a:p>
            <a:r>
              <a:rPr lang="en-GB" sz="3200" dirty="0" smtClean="0"/>
              <a:t>or something </a:t>
            </a:r>
            <a:r>
              <a:rPr lang="en-GB" sz="3200" dirty="0"/>
              <a:t>that you don’t normally eat but will try now</a:t>
            </a:r>
          </a:p>
        </p:txBody>
      </p:sp>
    </p:spTree>
    <p:extLst>
      <p:ext uri="{BB962C8B-B14F-4D97-AF65-F5344CB8AC3E}">
        <p14:creationId xmlns:p14="http://schemas.microsoft.com/office/powerpoint/2010/main" val="3242075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762" y="1313210"/>
            <a:ext cx="7976629" cy="5356150"/>
          </a:xfrm>
        </p:spPr>
        <p:txBody>
          <a:bodyPr>
            <a:normAutofit/>
          </a:bodyPr>
          <a:lstStyle/>
          <a:p>
            <a:pPr marL="514350" lvl="0" indent="-514350">
              <a:buFont typeface="+mj-lt"/>
              <a:buAutoNum type="arabicPeriod"/>
            </a:pPr>
            <a:r>
              <a:rPr lang="en-IE" sz="2800" dirty="0"/>
              <a:t>At the end of the day, ask students to dump the remainder of their lunch into the appropriate </a:t>
            </a:r>
            <a:r>
              <a:rPr lang="en-IE" sz="2800" dirty="0" smtClean="0"/>
              <a:t>   bins </a:t>
            </a:r>
            <a:r>
              <a:rPr lang="en-IE" sz="2800" dirty="0"/>
              <a:t>(food and packaging). </a:t>
            </a:r>
            <a:endParaRPr lang="en-IE" sz="2800" dirty="0" smtClean="0"/>
          </a:p>
          <a:p>
            <a:pPr marL="514350" indent="-514350">
              <a:buFont typeface="+mj-lt"/>
              <a:buAutoNum type="arabicPeriod"/>
            </a:pPr>
            <a:r>
              <a:rPr lang="en-IE" sz="2800" dirty="0"/>
              <a:t>Fill out a chart of what was thrown away and why.</a:t>
            </a:r>
          </a:p>
          <a:p>
            <a:pPr marL="514350" indent="-514350">
              <a:buFont typeface="+mj-lt"/>
              <a:buAutoNum type="arabicPeriod"/>
            </a:pPr>
            <a:r>
              <a:rPr lang="en-IE" sz="2800" dirty="0"/>
              <a:t>Add waste to the bins for one week and weigh each bin at the end of the week. </a:t>
            </a:r>
            <a:endParaRPr lang="en-IE" sz="2800" dirty="0" smtClean="0"/>
          </a:p>
          <a:p>
            <a:pPr marL="0" indent="0">
              <a:buNone/>
            </a:pPr>
            <a:endParaRPr lang="en-IE" sz="2800" dirty="0" smtClean="0"/>
          </a:p>
          <a:p>
            <a:pPr marL="0" indent="0">
              <a:buNone/>
            </a:pPr>
            <a:endParaRPr lang="en-IE" sz="2800" dirty="0"/>
          </a:p>
          <a:p>
            <a:pPr marL="0" indent="0">
              <a:buNone/>
            </a:pPr>
            <a:endParaRPr lang="en-IE" sz="2800" dirty="0"/>
          </a:p>
          <a:p>
            <a:pPr marL="514350" indent="-514350">
              <a:buFont typeface="+mj-lt"/>
              <a:buAutoNum type="arabicPeriod" startAt="4"/>
            </a:pPr>
            <a:r>
              <a:rPr lang="en-GB" sz="2800" dirty="0" smtClean="0"/>
              <a:t>Repeat steps 1-3 for a second week and note     any difference in weight.</a:t>
            </a:r>
            <a:endParaRPr lang="en-GB" sz="2800" dirty="0"/>
          </a:p>
          <a:p>
            <a:pPr marL="514350" lvl="0" indent="-514350">
              <a:buFont typeface="+mj-lt"/>
              <a:buAutoNum type="arabicPeriod" startAt="4"/>
            </a:pPr>
            <a:endParaRPr lang="en-IE" sz="2800" dirty="0" smtClean="0"/>
          </a:p>
          <a:p>
            <a:pPr marL="514350" indent="-514350">
              <a:buFont typeface="+mj-lt"/>
              <a:buAutoNum type="arabicPeriod" startAt="4"/>
            </a:pPr>
            <a:endParaRPr lang="en-GB" sz="2800" dirty="0"/>
          </a:p>
        </p:txBody>
      </p:sp>
      <p:sp>
        <p:nvSpPr>
          <p:cNvPr id="7" name="Title 1"/>
          <p:cNvSpPr txBox="1">
            <a:spLocks/>
          </p:cNvSpPr>
          <p:nvPr/>
        </p:nvSpPr>
        <p:spPr>
          <a:xfrm>
            <a:off x="1787628" y="384423"/>
            <a:ext cx="5625548" cy="8572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E" b="1" dirty="0">
                <a:ln w="22225" cmpd="sng">
                  <a:solidFill>
                    <a:srgbClr val="FFC000"/>
                  </a:solidFill>
                  <a:prstDash val="solid"/>
                </a:ln>
                <a:solidFill>
                  <a:srgbClr val="315683"/>
                </a:solidFill>
                <a:latin typeface="Impact" panose="020B0806030902050204" pitchFamily="34" charset="0"/>
                <a:cs typeface="Aharoni" panose="02010803020104030203" pitchFamily="2" charset="-79"/>
              </a:rPr>
              <a:t>Don’t Dump…Decrease!</a:t>
            </a:r>
            <a:endParaRPr lang="en-GB" b="1" dirty="0">
              <a:ln w="22225" cmpd="sng">
                <a:solidFill>
                  <a:srgbClr val="FFC000"/>
                </a:solidFill>
                <a:prstDash val="solid"/>
              </a:ln>
              <a:solidFill>
                <a:srgbClr val="315683"/>
              </a:solidFill>
              <a:latin typeface="Impact" panose="020B0806030902050204" pitchFamily="34" charset="0"/>
              <a:cs typeface="Aharoni" panose="02010803020104030203" pitchFamily="2" charset="-79"/>
            </a:endParaRP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0511" l="398" r="97215">
                        <a14:foregroundMark x1="32228" y1="45255" x2="38462" y2="43650"/>
                        <a14:foregroundMark x1="29576" y1="36642" x2="29708" y2="25693"/>
                        <a14:foregroundMark x1="40053" y1="34891" x2="38992" y2="21752"/>
                        <a14:foregroundMark x1="56233" y1="3796" x2="64456" y2="6277"/>
                        <a14:foregroundMark x1="13263" y1="57372" x2="16180" y2="52701"/>
                        <a14:foregroundMark x1="97215" y1="40146" x2="97215" y2="40146"/>
                        <a14:foregroundMark x1="23210" y1="82774" x2="24138" y2="65839"/>
                        <a14:foregroundMark x1="20424" y1="83358" x2="20690" y2="65401"/>
                        <a14:foregroundMark x1="50928" y1="81460" x2="57692" y2="69051"/>
                      </a14:backgroundRemoval>
                    </a14:imgEffect>
                  </a14:imgLayer>
                </a14:imgProps>
              </a:ext>
              <a:ext uri="{28A0092B-C50C-407E-A947-70E740481C1C}">
                <a14:useLocalDpi xmlns:a14="http://schemas.microsoft.com/office/drawing/2010/main" val="0"/>
              </a:ext>
            </a:extLst>
          </a:blip>
          <a:srcRect r="27666" b="11318"/>
          <a:stretch/>
        </p:blipFill>
        <p:spPr>
          <a:xfrm>
            <a:off x="7236296" y="4635416"/>
            <a:ext cx="1995464" cy="2222584"/>
          </a:xfrm>
          <a:prstGeom prst="rect">
            <a:avLst/>
          </a:prstGeom>
        </p:spPr>
      </p:pic>
      <p:pic>
        <p:nvPicPr>
          <p:cNvPr id="4" name="Picture 3"/>
          <p:cNvPicPr>
            <a:picLocks noChangeAspect="1"/>
          </p:cNvPicPr>
          <p:nvPr/>
        </p:nvPicPr>
        <p:blipFill>
          <a:blip r:embed="rId5"/>
          <a:stretch>
            <a:fillRect/>
          </a:stretch>
        </p:blipFill>
        <p:spPr>
          <a:xfrm>
            <a:off x="7529023" y="1780557"/>
            <a:ext cx="1410009" cy="1000371"/>
          </a:xfrm>
          <a:prstGeom prst="rect">
            <a:avLst/>
          </a:prstGeom>
        </p:spPr>
      </p:pic>
      <p:sp>
        <p:nvSpPr>
          <p:cNvPr id="11" name="Cloud Callout 10"/>
          <p:cNvSpPr/>
          <p:nvPr/>
        </p:nvSpPr>
        <p:spPr>
          <a:xfrm flipH="1">
            <a:off x="1691679" y="4149079"/>
            <a:ext cx="4955410" cy="1386629"/>
          </a:xfrm>
          <a:prstGeom prst="cloudCallout">
            <a:avLst>
              <a:gd name="adj1" fmla="val -59813"/>
              <a:gd name="adj2" fmla="val 4133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653239" y="4509120"/>
            <a:ext cx="3744416" cy="830997"/>
          </a:xfrm>
          <a:prstGeom prst="rect">
            <a:avLst/>
          </a:prstGeom>
        </p:spPr>
        <p:txBody>
          <a:bodyPr wrap="square">
            <a:spAutoFit/>
          </a:bodyPr>
          <a:lstStyle/>
          <a:p>
            <a:r>
              <a:rPr lang="en-IE" sz="2400" dirty="0" smtClean="0"/>
              <a:t>How can you reduce your food waste</a:t>
            </a:r>
            <a:r>
              <a:rPr lang="en-IE" sz="2400" dirty="0"/>
              <a:t>?</a:t>
            </a:r>
          </a:p>
        </p:txBody>
      </p:sp>
    </p:spTree>
    <p:extLst>
      <p:ext uri="{BB962C8B-B14F-4D97-AF65-F5344CB8AC3E}">
        <p14:creationId xmlns:p14="http://schemas.microsoft.com/office/powerpoint/2010/main" val="2322070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9592" y="1772816"/>
            <a:ext cx="7092788" cy="1569660"/>
          </a:xfrm>
          <a:prstGeom prst="rect">
            <a:avLst/>
          </a:prstGeom>
          <a:noFill/>
        </p:spPr>
        <p:txBody>
          <a:bodyPr wrap="square" rtlCol="0">
            <a:spAutoFit/>
          </a:bodyPr>
          <a:lstStyle/>
          <a:p>
            <a:pPr marL="514350" indent="-514350">
              <a:buAutoNum type="arabicPeriod"/>
            </a:pPr>
            <a:r>
              <a:rPr lang="en-GB" sz="3200" dirty="0" smtClean="0"/>
              <a:t>Go online to Love Food Hate Waste to help you with food planning </a:t>
            </a:r>
            <a:r>
              <a:rPr lang="en-GB" sz="3200" dirty="0"/>
              <a:t>at </a:t>
            </a:r>
            <a:r>
              <a:rPr lang="en-GB" sz="3200" dirty="0" smtClean="0"/>
              <a:t>home: </a:t>
            </a:r>
            <a:r>
              <a:rPr lang="en-GB" sz="3200" dirty="0"/>
              <a:t>https://www.lovefoodhatewaste.com</a:t>
            </a:r>
            <a:r>
              <a:rPr lang="en-GB" sz="3200" dirty="0" smtClean="0"/>
              <a:t>/</a:t>
            </a:r>
            <a:endParaRPr lang="en-GB" sz="3200" dirty="0"/>
          </a:p>
        </p:txBody>
      </p:sp>
      <p:pic>
        <p:nvPicPr>
          <p:cNvPr id="7171" name="Picture 3" descr="H:\Eco-Schools\ES 2014-2015\Councils\BCC\Wheelie Big Challenge\Design work\wheelie big challenge text only.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9304" y="142364"/>
            <a:ext cx="2020031" cy="113818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717340" y="142488"/>
            <a:ext cx="627504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ln w="22225" cmpd="sng">
                  <a:solidFill>
                    <a:srgbClr val="FFC000"/>
                  </a:solidFill>
                  <a:prstDash val="solid"/>
                </a:ln>
                <a:solidFill>
                  <a:srgbClr val="315683"/>
                </a:solidFill>
                <a:latin typeface="Impact" panose="020B0806030902050204" pitchFamily="34" charset="0"/>
                <a:cs typeface="Aharoni" panose="02010803020104030203" pitchFamily="2" charset="-79"/>
              </a:rPr>
              <a:t>Home Actions</a:t>
            </a:r>
            <a:endParaRPr lang="en-GB" b="1" dirty="0">
              <a:ln w="22225" cmpd="sng">
                <a:solidFill>
                  <a:srgbClr val="FFC000"/>
                </a:solidFill>
                <a:prstDash val="solid"/>
              </a:ln>
              <a:solidFill>
                <a:srgbClr val="315683"/>
              </a:solidFill>
              <a:latin typeface="Impact" panose="020B0806030902050204" pitchFamily="34" charset="0"/>
              <a:cs typeface="Aharoni" panose="02010803020104030203" pitchFamily="2" charset="-79"/>
            </a:endParaRPr>
          </a:p>
        </p:txBody>
      </p:sp>
      <p:sp>
        <p:nvSpPr>
          <p:cNvPr id="7" name="TextBox 6"/>
          <p:cNvSpPr txBox="1"/>
          <p:nvPr/>
        </p:nvSpPr>
        <p:spPr>
          <a:xfrm>
            <a:off x="4211960" y="3789040"/>
            <a:ext cx="4464496" cy="2339102"/>
          </a:xfrm>
          <a:prstGeom prst="rect">
            <a:avLst/>
          </a:prstGeom>
          <a:noFill/>
        </p:spPr>
        <p:txBody>
          <a:bodyPr wrap="square" rtlCol="0">
            <a:spAutoFit/>
          </a:bodyPr>
          <a:lstStyle/>
          <a:p>
            <a:r>
              <a:rPr lang="en-GB" sz="3200" dirty="0"/>
              <a:t>2</a:t>
            </a:r>
            <a:r>
              <a:rPr lang="en-GB" sz="3200" dirty="0" smtClean="0"/>
              <a:t>. </a:t>
            </a:r>
            <a:r>
              <a:rPr lang="en-GB" sz="3200" dirty="0"/>
              <a:t>Plan</a:t>
            </a:r>
            <a:r>
              <a:rPr lang="en-GB" sz="3200" dirty="0" smtClean="0"/>
              <a:t> </a:t>
            </a:r>
            <a:r>
              <a:rPr lang="en-GB" sz="3200" dirty="0"/>
              <a:t>a waste free lunch box – no wrappers that can’t be recycled </a:t>
            </a:r>
            <a:r>
              <a:rPr lang="en-GB" sz="3200" dirty="0" smtClean="0"/>
              <a:t>and </a:t>
            </a:r>
            <a:r>
              <a:rPr lang="en-GB" sz="3200" dirty="0"/>
              <a:t>no wasted food! </a:t>
            </a:r>
          </a:p>
          <a:p>
            <a:endParaRPr lang="en-GB" dirty="0"/>
          </a:p>
        </p:txBody>
      </p:sp>
      <p:pic>
        <p:nvPicPr>
          <p:cNvPr id="8" name="Picture 4" descr="http://www.yourhealth.net.au/UserFiles/lunch-box-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10751" y="3789040"/>
            <a:ext cx="2890051" cy="2143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466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915000" cy="4525963"/>
          </a:xfrm>
        </p:spPr>
        <p:txBody>
          <a:bodyPr>
            <a:normAutofit fontScale="85000" lnSpcReduction="10000"/>
          </a:bodyPr>
          <a:lstStyle/>
          <a:p>
            <a:r>
              <a:rPr lang="en-GB" dirty="0" smtClean="0"/>
              <a:t>Help your Eco-Committee research waste at school.</a:t>
            </a:r>
          </a:p>
          <a:p>
            <a:r>
              <a:rPr lang="en-GB" dirty="0" smtClean="0"/>
              <a:t>How many food recycling bins does the school have?</a:t>
            </a:r>
          </a:p>
          <a:p>
            <a:r>
              <a:rPr lang="en-GB" dirty="0" smtClean="0"/>
              <a:t>Are they being used in the best way?</a:t>
            </a:r>
          </a:p>
          <a:p>
            <a:r>
              <a:rPr lang="en-GB" dirty="0" smtClean="0"/>
              <a:t>Are food items in your waste bin that should be in the recycling bin?</a:t>
            </a:r>
          </a:p>
          <a:p>
            <a:r>
              <a:rPr lang="en-GB" dirty="0" smtClean="0"/>
              <a:t>What could you do to improve things?</a:t>
            </a:r>
          </a:p>
          <a:p>
            <a:r>
              <a:rPr lang="en-GB" dirty="0" smtClean="0"/>
              <a:t>Keep a record of your actions – have they worked? </a:t>
            </a:r>
            <a:endParaRPr lang="en-GB" dirty="0"/>
          </a:p>
        </p:txBody>
      </p:sp>
      <p:pic>
        <p:nvPicPr>
          <p:cNvPr id="5" name="Picture 3" descr="H:\Eco-Schools\ES 2014-2015\Councils\BCC\Wheelie Big Challenge\Design work\wheelie big challenge text only.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8484" y="147300"/>
            <a:ext cx="2020031" cy="11381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717340" y="142488"/>
            <a:ext cx="627504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ln w="22225" cmpd="sng">
                  <a:solidFill>
                    <a:srgbClr val="FFC000"/>
                  </a:solidFill>
                  <a:prstDash val="solid"/>
                </a:ln>
                <a:solidFill>
                  <a:srgbClr val="315683"/>
                </a:solidFill>
                <a:latin typeface="Impact" panose="020B0806030902050204" pitchFamily="34" charset="0"/>
                <a:cs typeface="Aharoni" panose="02010803020104030203" pitchFamily="2" charset="-79"/>
              </a:rPr>
              <a:t>School Actions</a:t>
            </a:r>
            <a:endParaRPr lang="en-GB" b="1" dirty="0">
              <a:ln w="22225" cmpd="sng">
                <a:solidFill>
                  <a:srgbClr val="FFC000"/>
                </a:solidFill>
                <a:prstDash val="solid"/>
              </a:ln>
              <a:solidFill>
                <a:srgbClr val="315683"/>
              </a:solidFill>
              <a:latin typeface="Impact" panose="020B0806030902050204" pitchFamily="34" charset="0"/>
              <a:cs typeface="Aharoni" panose="02010803020104030203" pitchFamily="2" charset="-79"/>
            </a:endParaRP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0" b="90511" l="398" r="97215">
                        <a14:foregroundMark x1="32228" y1="45255" x2="38462" y2="43650"/>
                        <a14:foregroundMark x1="29576" y1="36642" x2="29708" y2="25693"/>
                        <a14:foregroundMark x1="40053" y1="34891" x2="38992" y2="21752"/>
                        <a14:foregroundMark x1="56233" y1="3796" x2="64456" y2="6277"/>
                        <a14:foregroundMark x1="13263" y1="57372" x2="16180" y2="52701"/>
                        <a14:foregroundMark x1="97215" y1="40146" x2="97215" y2="40146"/>
                        <a14:foregroundMark x1="23210" y1="82774" x2="24138" y2="65839"/>
                        <a14:foregroundMark x1="20424" y1="83358" x2="20690" y2="65401"/>
                        <a14:foregroundMark x1="50928" y1="81460" x2="57692" y2="69051"/>
                      </a14:backgroundRemoval>
                    </a14:imgEffect>
                  </a14:imgLayer>
                </a14:imgProps>
              </a:ext>
              <a:ext uri="{28A0092B-C50C-407E-A947-70E740481C1C}">
                <a14:useLocalDpi xmlns:a14="http://schemas.microsoft.com/office/drawing/2010/main" val="0"/>
              </a:ext>
            </a:extLst>
          </a:blip>
          <a:stretch>
            <a:fillRect/>
          </a:stretch>
        </p:blipFill>
        <p:spPr>
          <a:xfrm>
            <a:off x="6012160" y="1916832"/>
            <a:ext cx="4170921" cy="3789232"/>
          </a:xfrm>
          <a:prstGeom prst="rect">
            <a:avLst/>
          </a:prstGeom>
        </p:spPr>
      </p:pic>
    </p:spTree>
    <p:extLst>
      <p:ext uri="{BB962C8B-B14F-4D97-AF65-F5344CB8AC3E}">
        <p14:creationId xmlns:p14="http://schemas.microsoft.com/office/powerpoint/2010/main" val="1104495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350" y="2328850"/>
            <a:ext cx="8324106" cy="4525963"/>
          </a:xfrm>
        </p:spPr>
        <p:txBody>
          <a:bodyPr>
            <a:normAutofit/>
          </a:bodyPr>
          <a:lstStyle/>
          <a:p>
            <a:r>
              <a:rPr lang="en-GB" sz="2800" dirty="0" smtClean="0"/>
              <a:t>Submit your findings, actions and results on waste to Eco-Schools by </a:t>
            </a:r>
            <a:r>
              <a:rPr lang="en-GB" sz="2800" b="1" dirty="0"/>
              <a:t>Thurs </a:t>
            </a:r>
            <a:r>
              <a:rPr lang="en-GB" sz="2800" b="1" dirty="0" smtClean="0"/>
              <a:t>16</a:t>
            </a:r>
            <a:r>
              <a:rPr lang="en-GB" sz="2800" b="1" baseline="30000" dirty="0" smtClean="0"/>
              <a:t>th</a:t>
            </a:r>
            <a:r>
              <a:rPr lang="en-GB" sz="2800" b="1" dirty="0" smtClean="0"/>
              <a:t> May </a:t>
            </a:r>
            <a:r>
              <a:rPr lang="en-GB" sz="2800" dirty="0" smtClean="0"/>
              <a:t>to be entered into the Wheelie Big Competition. </a:t>
            </a:r>
          </a:p>
          <a:p>
            <a:r>
              <a:rPr lang="en-GB" sz="2800" dirty="0" smtClean="0"/>
              <a:t>Schools are invited to present their waste projects in an interesting display at </a:t>
            </a:r>
            <a:r>
              <a:rPr lang="en-GB" sz="2800" dirty="0" err="1" smtClean="0"/>
              <a:t>Mossley</a:t>
            </a:r>
            <a:r>
              <a:rPr lang="en-GB" sz="2800" dirty="0" smtClean="0"/>
              <a:t> Mill on </a:t>
            </a:r>
            <a:r>
              <a:rPr lang="en-GB" sz="2800" b="1" dirty="0" smtClean="0"/>
              <a:t>Thurs 30</a:t>
            </a:r>
            <a:r>
              <a:rPr lang="en-GB" sz="2800" b="1" baseline="30000" dirty="0" smtClean="0"/>
              <a:t>th</a:t>
            </a:r>
            <a:r>
              <a:rPr lang="en-GB" sz="2800" b="1" dirty="0" smtClean="0"/>
              <a:t> May </a:t>
            </a:r>
            <a:r>
              <a:rPr lang="en-GB" sz="2800" dirty="0" smtClean="0"/>
              <a:t>for final judging. </a:t>
            </a:r>
          </a:p>
          <a:p>
            <a:r>
              <a:rPr lang="en-GB" sz="2800" dirty="0" smtClean="0"/>
              <a:t>Win your school a great prize and help work towards your next Eco-School award. </a:t>
            </a:r>
            <a:endParaRPr lang="en-GB" sz="2800" dirty="0"/>
          </a:p>
        </p:txBody>
      </p:sp>
      <p:pic>
        <p:nvPicPr>
          <p:cNvPr id="9219" name="Picture 3" descr="H:\Eco-Schools\ES 2014-2015\Councils\BCC\Wheelie Big Challenge\Design work\wheelie big competition text only.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1720" y="73235"/>
            <a:ext cx="4378127" cy="22443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95182" l="0" r="100000">
                        <a14:foregroundMark x1="20955" y1="24526" x2="20955" y2="32117"/>
                        <a14:foregroundMark x1="33422" y1="24526" x2="40981" y2="23066"/>
                        <a14:foregroundMark x1="57294" y1="45985" x2="52387" y2="48175"/>
                        <a14:foregroundMark x1="5570" y1="49781" x2="7560" y2="54307"/>
                        <a14:foregroundMark x1="54642" y1="58978" x2="55968" y2="55182"/>
                      </a14:backgroundRemoval>
                    </a14:imgEffect>
                  </a14:imgLayer>
                </a14:imgProps>
              </a:ext>
              <a:ext uri="{28A0092B-C50C-407E-A947-70E740481C1C}">
                <a14:useLocalDpi xmlns:a14="http://schemas.microsoft.com/office/drawing/2010/main" val="0"/>
              </a:ext>
            </a:extLst>
          </a:blip>
          <a:srcRect r="31955" b="11379"/>
          <a:stretch/>
        </p:blipFill>
        <p:spPr>
          <a:xfrm>
            <a:off x="6300192" y="188640"/>
            <a:ext cx="1901063" cy="2249367"/>
          </a:xfrm>
          <a:prstGeom prst="rect">
            <a:avLst/>
          </a:prstGeom>
        </p:spPr>
      </p:pic>
    </p:spTree>
    <p:extLst>
      <p:ext uri="{BB962C8B-B14F-4D97-AF65-F5344CB8AC3E}">
        <p14:creationId xmlns:p14="http://schemas.microsoft.com/office/powerpoint/2010/main" val="2088874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bwMode="auto">
          <a:xfrm>
            <a:off x="251520" y="1448780"/>
            <a:ext cx="7128792" cy="3096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l"/>
            <a:r>
              <a:rPr lang="en-US" altLang="en-US" sz="2800" b="1" dirty="0"/>
              <a:t>Useful Contact Information:</a:t>
            </a:r>
            <a:br>
              <a:rPr lang="en-US" altLang="en-US" sz="2800" b="1" dirty="0"/>
            </a:br>
            <a:r>
              <a:rPr lang="en-US" altLang="en-US" sz="2800" b="1" dirty="0"/>
              <a:t/>
            </a:r>
            <a:br>
              <a:rPr lang="en-US" altLang="en-US" sz="2800" b="1" dirty="0"/>
            </a:br>
            <a:r>
              <a:rPr lang="en-GB" sz="2800" b="1" dirty="0"/>
              <a:t>Antrim and Newtownabbey Borough Council</a:t>
            </a:r>
            <a:r>
              <a:rPr lang="en-GB" sz="2400" dirty="0"/>
              <a:t>, Waste Education and Awareness </a:t>
            </a:r>
            <a:r>
              <a:rPr lang="en-GB" sz="2400" dirty="0" smtClean="0"/>
              <a:t>Officer: </a:t>
            </a:r>
            <a:r>
              <a:rPr lang="en-GB" sz="2400" dirty="0"/>
              <a:t>028 9034 0254 </a:t>
            </a:r>
            <a:r>
              <a:rPr lang="en-GB" sz="2400" dirty="0" smtClean="0">
                <a:hlinkClick r:id="rId4"/>
              </a:rPr>
              <a:t>Joanne.Templeton@antrimandnewtownabbey.gov.uk</a:t>
            </a:r>
            <a:r>
              <a:rPr lang="en-GB" sz="2400" dirty="0" smtClean="0"/>
              <a:t> for </a:t>
            </a:r>
            <a:r>
              <a:rPr lang="en-GB" sz="2400" dirty="0"/>
              <a:t>visits and composting advice</a:t>
            </a:r>
            <a:r>
              <a:rPr lang="en-GB" sz="2400" dirty="0" smtClean="0"/>
              <a:t>.</a:t>
            </a:r>
            <a:endParaRPr lang="en-US" altLang="en-US" sz="2400" dirty="0" smtClean="0">
              <a:latin typeface="Arial" charset="0"/>
              <a:cs typeface="Arial" charset="0"/>
            </a:endParaRPr>
          </a:p>
        </p:txBody>
      </p:sp>
      <p:pic>
        <p:nvPicPr>
          <p:cNvPr id="4" name="Picture 3" descr="H:\Eco-Schools\ES 2014-2015\Councils\BCC\Wheelie Big Challenge\Design work\wheelie big challenge text only.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44208" y="127448"/>
            <a:ext cx="2536768" cy="14293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cstate="print">
            <a:extLst>
              <a:ext uri="{BEBA8EAE-BF5A-486C-A8C5-ECC9F3942E4B}">
                <a14:imgProps xmlns:a14="http://schemas.microsoft.com/office/drawing/2010/main">
                  <a14:imgLayer r:embed="rId7">
                    <a14:imgEffect>
                      <a14:backgroundRemoval t="0" b="98978" l="0" r="97215">
                        <a14:foregroundMark x1="10345" y1="23212" x2="8090" y2="12117"/>
                        <a14:foregroundMark x1="5703" y1="16350" x2="6499" y2="12409"/>
                        <a14:foregroundMark x1="31300" y1="31533" x2="33687" y2="17372"/>
                        <a14:foregroundMark x1="41512" y1="36934" x2="49337" y2="22482"/>
                        <a14:foregroundMark x1="32361" y1="43066" x2="38859" y2="46715"/>
                        <a14:foregroundMark x1="62865" y1="58686" x2="67241" y2="50073"/>
                      </a14:backgroundRemoval>
                    </a14:imgEffect>
                  </a14:imgLayer>
                </a14:imgProps>
              </a:ext>
              <a:ext uri="{28A0092B-C50C-407E-A947-70E740481C1C}">
                <a14:useLocalDpi xmlns:a14="http://schemas.microsoft.com/office/drawing/2010/main" val="0"/>
              </a:ext>
            </a:extLst>
          </a:blip>
          <a:stretch>
            <a:fillRect/>
          </a:stretch>
        </p:blipFill>
        <p:spPr>
          <a:xfrm rot="21339404" flipH="1">
            <a:off x="6083433" y="4057917"/>
            <a:ext cx="2962896" cy="2691756"/>
          </a:xfrm>
          <a:prstGeom prst="rect">
            <a:avLst/>
          </a:prstGeom>
        </p:spPr>
      </p:pic>
      <p:sp>
        <p:nvSpPr>
          <p:cNvPr id="6" name="Rectangle 4"/>
          <p:cNvSpPr txBox="1">
            <a:spLocks noChangeArrowheads="1"/>
          </p:cNvSpPr>
          <p:nvPr/>
        </p:nvSpPr>
        <p:spPr bwMode="auto">
          <a:xfrm>
            <a:off x="253083" y="4653136"/>
            <a:ext cx="6624736" cy="11109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t>Eco-Schools :</a:t>
            </a:r>
            <a:r>
              <a:rPr lang="en-GB" sz="2800" dirty="0" smtClean="0"/>
              <a:t>028 9073 6920 </a:t>
            </a:r>
            <a:br>
              <a:rPr lang="en-GB" sz="2800" dirty="0" smtClean="0"/>
            </a:br>
            <a:r>
              <a:rPr lang="en-GB" sz="2400" dirty="0" smtClean="0">
                <a:hlinkClick r:id="rId8"/>
              </a:rPr>
              <a:t>eco-schools@keepnorthernirelandbeautiful.org</a:t>
            </a:r>
            <a:r>
              <a:rPr lang="en-GB" altLang="en-US" sz="2400" dirty="0" smtClean="0">
                <a:latin typeface="Arial" charset="0"/>
                <a:cs typeface="Arial" charset="0"/>
              </a:rPr>
              <a:t> </a:t>
            </a:r>
            <a:endParaRPr lang="en-US" altLang="en-US" sz="2400" dirty="0" smtClean="0">
              <a:latin typeface="Arial" charset="0"/>
              <a:cs typeface="Arial" charset="0"/>
            </a:endParaRPr>
          </a:p>
        </p:txBody>
      </p:sp>
    </p:spTree>
    <p:custDataLst>
      <p:tags r:id="rId1"/>
    </p:custDataLst>
    <p:extLst>
      <p:ext uri="{BB962C8B-B14F-4D97-AF65-F5344CB8AC3E}">
        <p14:creationId xmlns:p14="http://schemas.microsoft.com/office/powerpoint/2010/main" val="3174358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much food do we waste?</a:t>
            </a:r>
            <a:endParaRPr lang="en-GB"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7624" y="1432346"/>
            <a:ext cx="6790642" cy="4525963"/>
          </a:xfrm>
        </p:spPr>
      </p:pic>
      <p:sp>
        <p:nvSpPr>
          <p:cNvPr id="11" name="10-Point Star 10"/>
          <p:cNvSpPr/>
          <p:nvPr/>
        </p:nvSpPr>
        <p:spPr>
          <a:xfrm>
            <a:off x="2843808" y="1701997"/>
            <a:ext cx="3741184" cy="3986659"/>
          </a:xfrm>
          <a:prstGeom prst="star10">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Almost ½ of the world’s food production never reaches a plate</a:t>
            </a:r>
            <a:endParaRPr lang="en-GB" sz="2800" dirty="0"/>
          </a:p>
        </p:txBody>
      </p:sp>
    </p:spTree>
    <p:extLst>
      <p:ext uri="{BB962C8B-B14F-4D97-AF65-F5344CB8AC3E}">
        <p14:creationId xmlns:p14="http://schemas.microsoft.com/office/powerpoint/2010/main" val="3413874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259" y="188640"/>
            <a:ext cx="6861448" cy="1143000"/>
          </a:xfrm>
        </p:spPr>
        <p:txBody>
          <a:bodyPr>
            <a:normAutofit/>
          </a:bodyPr>
          <a:lstStyle/>
          <a:p>
            <a:r>
              <a:rPr lang="en-GB" dirty="0" smtClean="0"/>
              <a:t>That’s a lot of waste!!</a:t>
            </a:r>
            <a:endParaRPr lang="en-GB" dirty="0"/>
          </a:p>
        </p:txBody>
      </p:sp>
      <p:sp>
        <p:nvSpPr>
          <p:cNvPr id="4" name="TextBox 3"/>
          <p:cNvSpPr txBox="1"/>
          <p:nvPr/>
        </p:nvSpPr>
        <p:spPr>
          <a:xfrm>
            <a:off x="2527492" y="1052736"/>
            <a:ext cx="3816424" cy="584775"/>
          </a:xfrm>
          <a:prstGeom prst="rect">
            <a:avLst/>
          </a:prstGeom>
          <a:noFill/>
        </p:spPr>
        <p:txBody>
          <a:bodyPr wrap="square" rtlCol="0">
            <a:spAutoFit/>
          </a:bodyPr>
          <a:lstStyle/>
          <a:p>
            <a:r>
              <a:rPr lang="en-GB" sz="3200" dirty="0" smtClean="0"/>
              <a:t>Why should we care?</a:t>
            </a:r>
            <a:endParaRPr lang="en-GB" sz="3200" dirty="0"/>
          </a:p>
        </p:txBody>
      </p:sp>
      <p:sp>
        <p:nvSpPr>
          <p:cNvPr id="5" name="TextBox 4"/>
          <p:cNvSpPr txBox="1"/>
          <p:nvPr/>
        </p:nvSpPr>
        <p:spPr>
          <a:xfrm>
            <a:off x="557770" y="1700808"/>
            <a:ext cx="3573992" cy="523220"/>
          </a:xfrm>
          <a:prstGeom prst="rect">
            <a:avLst/>
          </a:prstGeom>
          <a:noFill/>
        </p:spPr>
        <p:txBody>
          <a:bodyPr wrap="none" rtlCol="0">
            <a:spAutoFit/>
          </a:bodyPr>
          <a:lstStyle/>
          <a:p>
            <a:r>
              <a:rPr lang="en-GB" sz="2800" dirty="0" smtClean="0">
                <a:solidFill>
                  <a:srgbClr val="C00000"/>
                </a:solidFill>
              </a:rPr>
              <a:t>Because it costs money</a:t>
            </a:r>
            <a:endParaRPr lang="en-GB" sz="2800" dirty="0">
              <a:solidFill>
                <a:srgbClr val="C00000"/>
              </a:solidFill>
            </a:endParaRPr>
          </a:p>
        </p:txBody>
      </p:sp>
      <p:pic>
        <p:nvPicPr>
          <p:cNvPr id="4098" name="Picture 2" descr="http://datasource.net/wordpress/wp-content/uploads/2012/01/wasting_money.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9632" y="2504621"/>
            <a:ext cx="2766623" cy="32421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67944" y="1700808"/>
            <a:ext cx="4983993" cy="523220"/>
          </a:xfrm>
          <a:prstGeom prst="rect">
            <a:avLst/>
          </a:prstGeom>
          <a:noFill/>
        </p:spPr>
        <p:txBody>
          <a:bodyPr wrap="none" rtlCol="0">
            <a:spAutoFit/>
          </a:bodyPr>
          <a:lstStyle/>
          <a:p>
            <a:r>
              <a:rPr lang="en-GB" sz="2800" dirty="0">
                <a:solidFill>
                  <a:schemeClr val="accent5">
                    <a:lumMod val="50000"/>
                  </a:schemeClr>
                </a:solidFill>
              </a:rPr>
              <a:t>a</a:t>
            </a:r>
            <a:r>
              <a:rPr lang="en-GB" sz="2800" dirty="0" smtClean="0">
                <a:solidFill>
                  <a:schemeClr val="accent5">
                    <a:lumMod val="50000"/>
                  </a:schemeClr>
                </a:solidFill>
              </a:rPr>
              <a:t>nd it’s bad for the environment.</a:t>
            </a:r>
            <a:endParaRPr lang="en-GB" sz="2800" dirty="0">
              <a:solidFill>
                <a:schemeClr val="accent5">
                  <a:lumMod val="50000"/>
                </a:schemeClr>
              </a:solidFill>
            </a:endParaRPr>
          </a:p>
        </p:txBody>
      </p:sp>
      <p:pic>
        <p:nvPicPr>
          <p:cNvPr id="4100" name="Picture 4" descr="http://alleghenysc.org/wp-content/uploads/2010/11/earthcrying.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65889" y="2522984"/>
            <a:ext cx="2956053" cy="322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93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additive="base">
                                        <p:cTn id="17" dur="500" fill="hold"/>
                                        <p:tgtEl>
                                          <p:spTgt spid="4098"/>
                                        </p:tgtEl>
                                        <p:attrNameLst>
                                          <p:attrName>ppt_x</p:attrName>
                                        </p:attrNameLst>
                                      </p:cBhvr>
                                      <p:tavLst>
                                        <p:tav tm="0">
                                          <p:val>
                                            <p:strVal val="#ppt_x"/>
                                          </p:val>
                                        </p:tav>
                                        <p:tav tm="100000">
                                          <p:val>
                                            <p:strVal val="#ppt_x"/>
                                          </p:val>
                                        </p:tav>
                                      </p:tavLst>
                                    </p:anim>
                                    <p:anim calcmode="lin" valueType="num">
                                      <p:cBhvr additive="base">
                                        <p:cTn id="1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00"/>
                                        </p:tgtEl>
                                        <p:attrNameLst>
                                          <p:attrName>style.visibility</p:attrName>
                                        </p:attrNameLst>
                                      </p:cBhvr>
                                      <p:to>
                                        <p:strVal val="visible"/>
                                      </p:to>
                                    </p:set>
                                    <p:animEffect transition="in" filter="fade">
                                      <p:cBhvr>
                                        <p:cTn id="28"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6-Point Star 3"/>
          <p:cNvSpPr/>
          <p:nvPr/>
        </p:nvSpPr>
        <p:spPr>
          <a:xfrm>
            <a:off x="457200" y="1237254"/>
            <a:ext cx="3250704" cy="3235498"/>
          </a:xfrm>
          <a:prstGeom prst="star16">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It doesn’t appear by magic</a:t>
            </a:r>
            <a:endParaRPr lang="en-GB" sz="2000" dirty="0"/>
          </a:p>
        </p:txBody>
      </p:sp>
      <p:pic>
        <p:nvPicPr>
          <p:cNvPr id="2050" name="Picture 2" descr="http://www.onelittlevoice.co.uk/wp-content/uploads/2012/06/Dobby-the-House-El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096" y="1739243"/>
            <a:ext cx="3588018" cy="24974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Where does your food come from? </a:t>
            </a:r>
            <a:endParaRPr lang="en-GB" dirty="0"/>
          </a:p>
        </p:txBody>
      </p:sp>
      <p:sp>
        <p:nvSpPr>
          <p:cNvPr id="5" name="12-Point Star 4"/>
          <p:cNvSpPr/>
          <p:nvPr/>
        </p:nvSpPr>
        <p:spPr>
          <a:xfrm>
            <a:off x="5580113" y="1340768"/>
            <a:ext cx="3470696" cy="338437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It takes a lot of energy to make it – and not just from your Mum! </a:t>
            </a:r>
            <a:endParaRPr lang="en-GB" sz="2000" dirty="0"/>
          </a:p>
        </p:txBody>
      </p:sp>
      <p:pic>
        <p:nvPicPr>
          <p:cNvPr id="1026" name="Picture 2" descr="http://tutorhub.wpengine.com/wp-content/uploads/2013/05/shutterstock_1360698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731" y="2281851"/>
            <a:ext cx="4172471" cy="29624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12-Point Star 2"/>
          <p:cNvSpPr/>
          <p:nvPr/>
        </p:nvSpPr>
        <p:spPr>
          <a:xfrm>
            <a:off x="1187624" y="3645024"/>
            <a:ext cx="3106688" cy="3160154"/>
          </a:xfrm>
          <a:prstGeom prst="star12">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If you said ‘supermarket’ that’s only part of the story. </a:t>
            </a:r>
            <a:endParaRPr lang="en-GB" sz="2000" dirty="0"/>
          </a:p>
        </p:txBody>
      </p:sp>
      <p:pic>
        <p:nvPicPr>
          <p:cNvPr id="1028" name="Picture 4" descr="http://ronepraiseindy.files.wordpress.com/2012/06/dad-sho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2540" y="3732318"/>
            <a:ext cx="3086100" cy="2981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26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wipe(down)">
                                      <p:cBhvr>
                                        <p:cTn id="3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t>A lot of your food will probably have travelled a long way before it arrives on your plate</a:t>
            </a:r>
            <a:endParaRPr lang="en-GB" sz="3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4893" y="1988840"/>
            <a:ext cx="2730886" cy="1602120"/>
          </a:xfrm>
          <a:prstGeom prst="rect">
            <a:avLst/>
          </a:prstGeom>
        </p:spPr>
      </p:pic>
      <p:sp>
        <p:nvSpPr>
          <p:cNvPr id="4" name="16-Point Star 3"/>
          <p:cNvSpPr/>
          <p:nvPr/>
        </p:nvSpPr>
        <p:spPr>
          <a:xfrm rot="1436747">
            <a:off x="5379123" y="1468615"/>
            <a:ext cx="4290409" cy="2627928"/>
          </a:xfrm>
          <a:prstGeom prst="star16">
            <a:avLst>
              <a:gd name="adj" fmla="val 36359"/>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Bananas travel almost 5000 miles to the UK!</a:t>
            </a:r>
          </a:p>
          <a:p>
            <a:pPr algn="ctr"/>
            <a:r>
              <a:rPr lang="en-GB" sz="2000" dirty="0" smtClean="0"/>
              <a:t>That’s from Belfast to Dublin and back 25 times!</a:t>
            </a:r>
            <a:endParaRPr lang="en-GB" sz="200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197" r="14383"/>
          <a:stretch/>
        </p:blipFill>
        <p:spPr>
          <a:xfrm>
            <a:off x="1475656" y="5031797"/>
            <a:ext cx="2442832" cy="1812065"/>
          </a:xfrm>
          <a:prstGeom prst="rect">
            <a:avLst/>
          </a:prstGeom>
        </p:spPr>
      </p:pic>
      <p:sp>
        <p:nvSpPr>
          <p:cNvPr id="7" name="12-Point Star 6"/>
          <p:cNvSpPr/>
          <p:nvPr/>
        </p:nvSpPr>
        <p:spPr>
          <a:xfrm>
            <a:off x="251520" y="2012130"/>
            <a:ext cx="3470696" cy="3384376"/>
          </a:xfrm>
          <a:prstGeom prst="star1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Blueberries travel 3500 miles to the UK.</a:t>
            </a:r>
          </a:p>
          <a:p>
            <a:pPr algn="ctr"/>
            <a:r>
              <a:rPr lang="en-GB" sz="2000" dirty="0" smtClean="0"/>
              <a:t>That’s Belfast to London 25 times!</a:t>
            </a:r>
            <a:endParaRPr lang="en-GB" sz="2000" dirty="0"/>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9408" t="343" r="5193" b="-343"/>
          <a:stretch/>
        </p:blipFill>
        <p:spPr>
          <a:xfrm>
            <a:off x="6588224" y="4985043"/>
            <a:ext cx="2381780" cy="1568817"/>
          </a:xfrm>
          <a:prstGeom prst="rect">
            <a:avLst/>
          </a:prstGeom>
        </p:spPr>
      </p:pic>
      <p:sp>
        <p:nvSpPr>
          <p:cNvPr id="9" name="12-Point Star 8"/>
          <p:cNvSpPr/>
          <p:nvPr/>
        </p:nvSpPr>
        <p:spPr>
          <a:xfrm>
            <a:off x="3347865" y="4005064"/>
            <a:ext cx="4176464" cy="271892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Rice has to travel a massive 7000 miles to reach us!</a:t>
            </a:r>
          </a:p>
          <a:p>
            <a:pPr algn="ctr"/>
            <a:r>
              <a:rPr lang="en-GB" sz="2000" dirty="0" smtClean="0"/>
              <a:t>That’s the same as going from Belfast to Paris 14 times!</a:t>
            </a:r>
            <a:endParaRPr lang="en-GB" sz="2000" dirty="0"/>
          </a:p>
        </p:txBody>
      </p:sp>
    </p:spTree>
    <p:extLst>
      <p:ext uri="{BB962C8B-B14F-4D97-AF65-F5344CB8AC3E}">
        <p14:creationId xmlns:p14="http://schemas.microsoft.com/office/powerpoint/2010/main" val="17170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quitsugar.com/wp-content/uploads/2015/10/food-waste1-679x3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068960"/>
            <a:ext cx="6467475" cy="32385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4682" y="620688"/>
            <a:ext cx="8979318" cy="2308324"/>
          </a:xfrm>
          <a:prstGeom prst="rect">
            <a:avLst/>
          </a:prstGeom>
          <a:noFill/>
        </p:spPr>
        <p:txBody>
          <a:bodyPr wrap="none" rtlCol="0">
            <a:spAutoFit/>
          </a:bodyPr>
          <a:lstStyle/>
          <a:p>
            <a:r>
              <a:rPr lang="en-GB" sz="3200" dirty="0" smtClean="0"/>
              <a:t>If you throw that food in the bin you are: </a:t>
            </a:r>
          </a:p>
          <a:p>
            <a:pPr marL="285750" indent="-285750">
              <a:buFont typeface="Arial" panose="020B0604020202020204" pitchFamily="34" charset="0"/>
              <a:buChar char="•"/>
            </a:pPr>
            <a:r>
              <a:rPr lang="en-GB" sz="2800" dirty="0" smtClean="0"/>
              <a:t>Wasting all the energy that got that food from farm to fork</a:t>
            </a:r>
          </a:p>
          <a:p>
            <a:pPr marL="285750" indent="-285750">
              <a:buFont typeface="Arial" panose="020B0604020202020204" pitchFamily="34" charset="0"/>
              <a:buChar char="•"/>
            </a:pPr>
            <a:r>
              <a:rPr lang="en-GB" sz="2800" dirty="0" smtClean="0"/>
              <a:t>Wasting money</a:t>
            </a:r>
          </a:p>
          <a:p>
            <a:pPr marL="285750" indent="-285750">
              <a:buFont typeface="Arial" panose="020B0604020202020204" pitchFamily="34" charset="0"/>
              <a:buChar char="•"/>
            </a:pPr>
            <a:r>
              <a:rPr lang="en-GB" sz="2800" dirty="0"/>
              <a:t>Adding to the mountain of wasted food in </a:t>
            </a:r>
            <a:r>
              <a:rPr lang="en-GB" sz="2800" dirty="0" smtClean="0"/>
              <a:t>landfill</a:t>
            </a:r>
          </a:p>
          <a:p>
            <a:pPr marL="285750" indent="-285750">
              <a:buFont typeface="Arial" panose="020B0604020202020204" pitchFamily="34" charset="0"/>
              <a:buChar char="•"/>
            </a:pPr>
            <a:r>
              <a:rPr lang="en-GB" sz="2800" dirty="0" smtClean="0"/>
              <a:t>Adding to climate change</a:t>
            </a:r>
            <a:endParaRPr lang="en-GB" sz="2800" dirty="0"/>
          </a:p>
        </p:txBody>
      </p:sp>
    </p:spTree>
    <p:extLst>
      <p:ext uri="{BB962C8B-B14F-4D97-AF65-F5344CB8AC3E}">
        <p14:creationId xmlns:p14="http://schemas.microsoft.com/office/powerpoint/2010/main" val="2143953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acedaily.ca/articles/articles_8721/rotten-food-thumb167342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960" y="2852936"/>
            <a:ext cx="3810000" cy="35433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51520" y="1639341"/>
            <a:ext cx="8229600" cy="4525963"/>
          </a:xfrm>
        </p:spPr>
        <p:txBody>
          <a:bodyPr/>
          <a:lstStyle/>
          <a:p>
            <a:r>
              <a:rPr lang="en-GB" dirty="0" smtClean="0"/>
              <a:t>That pongy smell is bacteria creating </a:t>
            </a:r>
            <a:r>
              <a:rPr lang="en-GB" sz="4000" dirty="0" smtClean="0">
                <a:solidFill>
                  <a:schemeClr val="tx2">
                    <a:lumMod val="60000"/>
                    <a:lumOff val="40000"/>
                  </a:schemeClr>
                </a:solidFill>
              </a:rPr>
              <a:t>methane gas </a:t>
            </a:r>
            <a:r>
              <a:rPr lang="en-GB" dirty="0" smtClean="0"/>
              <a:t>a potent contributor to climate change</a:t>
            </a:r>
            <a:endParaRPr lang="en-GB" dirty="0"/>
          </a:p>
        </p:txBody>
      </p:sp>
      <p:sp>
        <p:nvSpPr>
          <p:cNvPr id="2" name="Title 1"/>
          <p:cNvSpPr>
            <a:spLocks noGrp="1"/>
          </p:cNvSpPr>
          <p:nvPr>
            <p:ph type="title"/>
          </p:nvPr>
        </p:nvSpPr>
        <p:spPr/>
        <p:txBody>
          <a:bodyPr/>
          <a:lstStyle/>
          <a:p>
            <a:r>
              <a:rPr lang="en-GB" dirty="0" smtClean="0"/>
              <a:t>Food waste stinks! </a:t>
            </a:r>
            <a:endParaRPr lang="en-GB" dirty="0"/>
          </a:p>
        </p:txBody>
      </p:sp>
    </p:spTree>
    <p:extLst>
      <p:ext uri="{BB962C8B-B14F-4D97-AF65-F5344CB8AC3E}">
        <p14:creationId xmlns:p14="http://schemas.microsoft.com/office/powerpoint/2010/main" val="908519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467544" y="260648"/>
            <a:ext cx="8435280" cy="4768850"/>
          </a:xfrm>
        </p:spPr>
        <p:txBody>
          <a:bodyPr/>
          <a:lstStyle/>
          <a:p>
            <a:r>
              <a:rPr lang="en-US" dirty="0" smtClean="0"/>
              <a:t>Greenhouse gases </a:t>
            </a:r>
            <a:r>
              <a:rPr lang="en-US" dirty="0" smtClean="0">
                <a:solidFill>
                  <a:srgbClr val="00B050"/>
                </a:solidFill>
              </a:rPr>
              <a:t>from industry and waste in our atmosphere trap the heat from the sun	</a:t>
            </a:r>
            <a:endParaRPr lang="en-US" dirty="0">
              <a:solidFill>
                <a:srgbClr val="00B050"/>
              </a:solidFill>
            </a:endParaRPr>
          </a:p>
          <a:p>
            <a:r>
              <a:rPr lang="en-US" dirty="0" smtClean="0">
                <a:solidFill>
                  <a:srgbClr val="00B050"/>
                </a:solidFill>
              </a:rPr>
              <a:t>Our planet is heating up a little every year</a:t>
            </a:r>
            <a:endParaRPr lang="en-US" dirty="0">
              <a:solidFill>
                <a:srgbClr val="00B050"/>
              </a:solidFill>
            </a:endParaRPr>
          </a:p>
          <a:p>
            <a:r>
              <a:rPr lang="en-US" dirty="0" smtClean="0">
                <a:solidFill>
                  <a:schemeClr val="accent6">
                    <a:lumMod val="75000"/>
                  </a:schemeClr>
                </a:solidFill>
              </a:rPr>
              <a:t>Global warming </a:t>
            </a:r>
            <a:r>
              <a:rPr lang="en-US" dirty="0" smtClean="0">
                <a:solidFill>
                  <a:srgbClr val="00B050"/>
                </a:solidFill>
              </a:rPr>
              <a:t>is affecting our climate and as a result we are experiencing more extreme weather events.  </a:t>
            </a:r>
          </a:p>
          <a:p>
            <a:endParaRPr lang="en-US" dirty="0" smtClean="0">
              <a:solidFill>
                <a:srgbClr val="00B050"/>
              </a:solidFill>
            </a:endParaRPr>
          </a:p>
          <a:p>
            <a:pPr marL="0" indent="0">
              <a:buNone/>
            </a:pPr>
            <a:endParaRPr lang="en-US" dirty="0" smtClean="0">
              <a:solidFill>
                <a:srgbClr val="00B050"/>
              </a:solidFill>
            </a:endParaRPr>
          </a:p>
        </p:txBody>
      </p:sp>
      <p:sp>
        <p:nvSpPr>
          <p:cNvPr id="23557" name="AutoShape 7" descr="2Q=="/>
          <p:cNvSpPr>
            <a:spLocks noChangeAspect="1" noChangeArrowheads="1"/>
          </p:cNvSpPr>
          <p:nvPr/>
        </p:nvSpPr>
        <p:spPr bwMode="auto">
          <a:xfrm>
            <a:off x="155575" y="46038"/>
            <a:ext cx="152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15362" name="Picture 2" descr="http://www.keepbanderabeautiful.org/climate-chang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784" t="2639" r="1598" b="2342"/>
          <a:stretch/>
        </p:blipFill>
        <p:spPr bwMode="auto">
          <a:xfrm>
            <a:off x="2632955" y="3501008"/>
            <a:ext cx="4104457" cy="2592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74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0"/>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3001</TotalTime>
  <Words>1877</Words>
  <Application>Microsoft Office PowerPoint</Application>
  <PresentationFormat>On-screen Show (4:3)</PresentationFormat>
  <Paragraphs>152</Paragraphs>
  <Slides>25</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ＭＳ Ｐゴシック</vt:lpstr>
      <vt:lpstr>Aharoni</vt:lpstr>
      <vt:lpstr>Arial</vt:lpstr>
      <vt:lpstr>Arial Rounded MT Bold</vt:lpstr>
      <vt:lpstr>Calibri</vt:lpstr>
      <vt:lpstr>Impact</vt:lpstr>
      <vt:lpstr>Times New Roman</vt:lpstr>
      <vt:lpstr>Office Theme</vt:lpstr>
      <vt:lpstr>PowerPoint Presentation</vt:lpstr>
      <vt:lpstr>PowerPoint Presentation</vt:lpstr>
      <vt:lpstr>How much food do we waste?</vt:lpstr>
      <vt:lpstr>That’s a lot of waste!!</vt:lpstr>
      <vt:lpstr>Where does your food come from? </vt:lpstr>
      <vt:lpstr>PowerPoint Presentation</vt:lpstr>
      <vt:lpstr>PowerPoint Presentation</vt:lpstr>
      <vt:lpstr>Food waste stinks! </vt:lpstr>
      <vt:lpstr>PowerPoint Presentation</vt:lpstr>
      <vt:lpstr>PowerPoint Presentation</vt:lpstr>
      <vt:lpstr>PowerPoint Presentation</vt:lpstr>
      <vt:lpstr>PowerPoint Presentation</vt:lpstr>
      <vt:lpstr>What can we do?</vt:lpstr>
      <vt:lpstr>is the best option</vt:lpstr>
      <vt:lpstr>Every day we throw away 24 million slices of bread in the UK</vt:lpstr>
      <vt:lpstr>PowerPoint Presentation</vt:lpstr>
      <vt:lpstr>You could use a wormery to make compost.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Contact Information:  Antrim and Newtownabbey Borough Council, Waste Education and Awareness Officer: 028 9034 0254 Joanne.Templeton@antrimandnewtownabbey.gov.uk for visits and composting advice.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 Waste Project</dc:title>
  <dc:creator>Ruth Van Ry</dc:creator>
  <cp:lastModifiedBy>Cathy Gorman</cp:lastModifiedBy>
  <cp:revision>204</cp:revision>
  <dcterms:created xsi:type="dcterms:W3CDTF">2012-10-30T12:32:10Z</dcterms:created>
  <dcterms:modified xsi:type="dcterms:W3CDTF">2019-01-08T15:48:27Z</dcterms:modified>
</cp:coreProperties>
</file>