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 id="2147483984" r:id="rId2"/>
  </p:sldMasterIdLst>
  <p:notesMasterIdLst>
    <p:notesMasterId r:id="rId28"/>
  </p:notesMasterIdLst>
  <p:sldIdLst>
    <p:sldId id="256" r:id="rId3"/>
    <p:sldId id="284" r:id="rId4"/>
    <p:sldId id="257" r:id="rId5"/>
    <p:sldId id="258" r:id="rId6"/>
    <p:sldId id="260" r:id="rId7"/>
    <p:sldId id="279" r:id="rId8"/>
    <p:sldId id="277" r:id="rId9"/>
    <p:sldId id="308" r:id="rId10"/>
    <p:sldId id="272" r:id="rId11"/>
    <p:sldId id="309" r:id="rId12"/>
    <p:sldId id="314" r:id="rId13"/>
    <p:sldId id="261" r:id="rId14"/>
    <p:sldId id="262" r:id="rId15"/>
    <p:sldId id="281" r:id="rId16"/>
    <p:sldId id="302" r:id="rId17"/>
    <p:sldId id="282" r:id="rId18"/>
    <p:sldId id="274" r:id="rId19"/>
    <p:sldId id="303" r:id="rId20"/>
    <p:sldId id="275" r:id="rId21"/>
    <p:sldId id="304" r:id="rId22"/>
    <p:sldId id="286" r:id="rId23"/>
    <p:sldId id="310" r:id="rId24"/>
    <p:sldId id="311" r:id="rId25"/>
    <p:sldId id="312" r:id="rId26"/>
    <p:sldId id="31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p:cViewPr varScale="1">
        <p:scale>
          <a:sx n="100" d="100"/>
          <a:sy n="100" d="100"/>
        </p:scale>
        <p:origin x="19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27/10/2017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Belfast City Council</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Plastic takes a long time to breakdown and hurts wildlife who eat it or get stuck in it.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10</a:t>
            </a:fld>
            <a:endParaRPr lang="en-GB"/>
          </a:p>
        </p:txBody>
      </p:sp>
    </p:spTree>
    <p:extLst>
      <p:ext uri="{BB962C8B-B14F-4D97-AF65-F5344CB8AC3E}">
        <p14:creationId xmlns:p14="http://schemas.microsoft.com/office/powerpoint/2010/main" val="196116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Plastic takes a long time to breakdown and hurts wildlife who eat it or get stuck in it.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11</a:t>
            </a:fld>
            <a:endParaRPr lang="en-GB"/>
          </a:p>
        </p:txBody>
      </p:sp>
    </p:spTree>
    <p:extLst>
      <p:ext uri="{BB962C8B-B14F-4D97-AF65-F5344CB8AC3E}">
        <p14:creationId xmlns:p14="http://schemas.microsoft.com/office/powerpoint/2010/main" val="342739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Also there is a limit to recycling. Paper can only be recycled around 7 times before the fibres lose their structure so fresh wood pulp will always be needed in paper production. The world would run out of paper in around 3 months if we did not introduce fresh wood pulp into the process. Plastic bottles are not recycled into more bottles. Plastic loses some structural integrity in the recycling process and is commonly  ‘down-cycled’ into other products like car dashboards, household items, plastic lumber, clothing etc.</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13</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Reusing is important</a:t>
            </a:r>
            <a:r>
              <a:rPr lang="en-GB" baseline="0" dirty="0" smtClean="0"/>
              <a:t> too – can the pupils think of ways they could reuse materials at home and at school. Encourage them to think of materials as a valuable resource and not just to be thrown away.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172773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great project to get the whole</a:t>
            </a:r>
            <a:r>
              <a:rPr lang="en-GB" baseline="0" dirty="0" smtClean="0"/>
              <a:t> school community involved in and really raises awareness of reusing plastic in a practical way which results in a really useful addition to your school grounds and eco-work. Check out http://www.ecofriendlykids.co.uk/build-greenhouse-plastic-bottles.html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15</a:t>
            </a:fld>
            <a:endParaRPr lang="en-GB"/>
          </a:p>
        </p:txBody>
      </p:sp>
    </p:spTree>
    <p:extLst>
      <p:ext uri="{BB962C8B-B14F-4D97-AF65-F5344CB8AC3E}">
        <p14:creationId xmlns:p14="http://schemas.microsoft.com/office/powerpoint/2010/main" val="163356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16</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a:t>
            </a:r>
            <a:r>
              <a:rPr lang="en-US" baseline="0" dirty="0" smtClean="0"/>
              <a:t> first phase of the bag levy in 2013 was very successful and caused a massive reduction in single use carrier bags being used, as well as raising money for environmental projects through the Challenge Funds. The second phase will introduce a small 5p levy on cheap reusable bags (those costing less than 20p) to encourage shoppers to actually reuse their bags and not buy new ones each time they go to the shop. </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second phase of the bag levy is coming in January 2015. Remember to use your bag!!</a:t>
            </a:r>
            <a:endParaRPr lang="en-GB" sz="1200" b="1" dirty="0" smtClean="0"/>
          </a:p>
          <a:p>
            <a:pPr eaLnBrk="1" hangingPunct="1"/>
            <a:endParaRPr lang="en-US" dirty="0" smtClean="0"/>
          </a:p>
        </p:txBody>
      </p:sp>
    </p:spTree>
    <p:extLst>
      <p:ext uri="{BB962C8B-B14F-4D97-AF65-F5344CB8AC3E}">
        <p14:creationId xmlns:p14="http://schemas.microsoft.com/office/powerpoint/2010/main" val="3069665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17</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Plastic</a:t>
            </a:r>
            <a:r>
              <a:rPr lang="en-GB" baseline="0" dirty="0" smtClean="0"/>
              <a:t> fibres can be spun into fabric and used to make fleeces and sports wear. Lots of big sports clubs now advertise the fact that their kit is made from recycled materials (for example Manchester United). Puma have launched a recycled and biodegradable range of sports clothing. </a:t>
            </a:r>
            <a:endParaRPr lang="en-GB"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661BF8D-0DED-4F9A-BA5A-4F8F689DC3AA}" type="slidenum">
              <a:rPr lang="en-US" smtClean="0">
                <a:latin typeface="Arial" charset="0"/>
              </a:rPr>
              <a:pPr eaLnBrk="1" hangingPunct="1"/>
              <a:t>18</a:t>
            </a:fld>
            <a:endParaRPr lang="en-US" smtClean="0">
              <a:latin typeface="Arial" charset="0"/>
            </a:endParaRPr>
          </a:p>
        </p:txBody>
      </p:sp>
    </p:spTree>
    <p:extLst>
      <p:ext uri="{BB962C8B-B14F-4D97-AF65-F5344CB8AC3E}">
        <p14:creationId xmlns:p14="http://schemas.microsoft.com/office/powerpoint/2010/main" val="230709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pupils what sort of bins they have at home. It’s possible that there is a selection of different</a:t>
            </a:r>
            <a:r>
              <a:rPr lang="en-GB" baseline="0" dirty="0" smtClean="0"/>
              <a:t> things happening at home depending on location and collection routes. Information can be found on your local council website about collections and what can go into which bin.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a:p>
        </p:txBody>
      </p:sp>
    </p:spTree>
    <p:extLst>
      <p:ext uri="{BB962C8B-B14F-4D97-AF65-F5344CB8AC3E}">
        <p14:creationId xmlns:p14="http://schemas.microsoft.com/office/powerpoint/2010/main" val="211976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 is in 3 parts.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from</a:t>
            </a:r>
            <a:r>
              <a:rPr lang="en-GB" baseline="0" dirty="0" smtClean="0"/>
              <a:t> the Belfast City Council website where there is lots of helpful advice on recycling at home.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a:p>
        </p:txBody>
      </p:sp>
    </p:spTree>
    <p:extLst>
      <p:ext uri="{BB962C8B-B14F-4D97-AF65-F5344CB8AC3E}">
        <p14:creationId xmlns:p14="http://schemas.microsoft.com/office/powerpoint/2010/main" val="921203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best to use recycled</a:t>
            </a:r>
            <a:r>
              <a:rPr lang="en-GB" baseline="0" dirty="0" smtClean="0"/>
              <a:t> materials for this task. The important message is that trees are precious and by reducing and recycling our paper usage we are helping to protect trees.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21</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that pupils recycle not only in school but at home as well.</a:t>
            </a:r>
            <a:r>
              <a:rPr lang="en-GB" baseline="0" dirty="0" smtClean="0"/>
              <a:t> Here are 4 ideas that you could set as a homework task for pupils and they can follow up and discuss the results in class. Include home actions taken in your reporting for the Wheelie Big Competition – we love to hear your ideas and the results. </a:t>
            </a:r>
            <a:endParaRPr lang="en-GB"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22</a:t>
            </a:fld>
            <a:endParaRPr lang="en-GB"/>
          </a:p>
        </p:txBody>
      </p:sp>
    </p:spTree>
    <p:extLst>
      <p:ext uri="{BB962C8B-B14F-4D97-AF65-F5344CB8AC3E}">
        <p14:creationId xmlns:p14="http://schemas.microsoft.com/office/powerpoint/2010/main" val="3081403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23</a:t>
            </a:fld>
            <a:endParaRPr lang="en-GB"/>
          </a:p>
        </p:txBody>
      </p:sp>
    </p:spTree>
    <p:extLst>
      <p:ext uri="{BB962C8B-B14F-4D97-AF65-F5344CB8AC3E}">
        <p14:creationId xmlns:p14="http://schemas.microsoft.com/office/powerpoint/2010/main" val="633898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b="1" baseline="0" dirty="0" smtClean="0"/>
              <a:t>Friday 13</a:t>
            </a:r>
            <a:r>
              <a:rPr lang="en-GB" b="1" baseline="30000" dirty="0" smtClean="0"/>
              <a:t>th</a:t>
            </a:r>
            <a:r>
              <a:rPr lang="en-GB" b="1" baseline="0" dirty="0" smtClean="0"/>
              <a:t> May </a:t>
            </a:r>
            <a:r>
              <a:rPr lang="en-GB" baseline="0" dirty="0" smtClean="0"/>
              <a:t>to be shortlisted. Shortlisted schools will be invited to Belfast City Hall to present a display on their Wheelie Big Waste actions to judges in June. This is a great chance to see what other schools are doing and win a prize for your Eco-Schools work!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24</a:t>
            </a:fld>
            <a:endParaRPr lang="en-GB"/>
          </a:p>
        </p:txBody>
      </p:sp>
    </p:spTree>
    <p:extLst>
      <p:ext uri="{BB962C8B-B14F-4D97-AF65-F5344CB8AC3E}">
        <p14:creationId xmlns:p14="http://schemas.microsoft.com/office/powerpoint/2010/main" val="181191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25</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715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Titanic weighed 46,000 tonnes. People in Belfast  send 49,000  tonnes to landfill each year. That’s 3000 tonnes more than the Titanic weighed! </a:t>
            </a:r>
          </a:p>
          <a:p>
            <a:endParaRPr lang="en-GB" sz="1200" dirty="0" smtClean="0"/>
          </a:p>
          <a:p>
            <a:r>
              <a:rPr lang="en-GB" dirty="0" smtClean="0"/>
              <a:t>We recycle around 40% of our</a:t>
            </a:r>
            <a:r>
              <a:rPr lang="en-GB" baseline="0" dirty="0" smtClean="0"/>
              <a:t> waste in Belfast – but we could recycle around 70% - so although this is a good improvement it could be better.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373668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6</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Paper is made from trees. The UK needs a</a:t>
            </a:r>
            <a:r>
              <a:rPr lang="en-GB" baseline="0" dirty="0" smtClean="0"/>
              <a:t> forest</a:t>
            </a:r>
            <a:r>
              <a:rPr lang="en-GB" dirty="0" smtClean="0"/>
              <a:t> roughly the size of Wales to</a:t>
            </a:r>
            <a:r>
              <a:rPr lang="en-GB" baseline="0" dirty="0" smtClean="0"/>
              <a:t> meet its paper usage each year. </a:t>
            </a:r>
            <a:endParaRPr lang="en-GB"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283703-E614-42D8-B984-4E352E85B723}" type="slidenum">
              <a:rPr lang="en-US" sz="1200" smtClean="0"/>
              <a:pPr/>
              <a:t>7</a:t>
            </a:fld>
            <a:endParaRPr lang="en-US" sz="1200" dirty="0" smtClean="0"/>
          </a:p>
        </p:txBody>
      </p:sp>
    </p:spTree>
    <p:extLst>
      <p:ext uri="{BB962C8B-B14F-4D97-AF65-F5344CB8AC3E}">
        <p14:creationId xmlns:p14="http://schemas.microsoft.com/office/powerpoint/2010/main" val="353246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By removing the trees, we take away homes and food for animals such as squirrels, birds. Can you think of any other animals that depend on trees?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D831053-1EA6-4002-8A3E-117803AE2B62}" type="slidenum">
              <a:rPr lang="en-US" sz="1200" smtClean="0">
                <a:solidFill>
                  <a:prstClr val="black"/>
                </a:solidFill>
              </a:rPr>
              <a:pPr/>
              <a:t>8</a:t>
            </a:fld>
            <a:endParaRPr lang="en-US" sz="1200" smtClean="0">
              <a:solidFill>
                <a:prstClr val="black"/>
              </a:solidFill>
            </a:endParaRPr>
          </a:p>
        </p:txBody>
      </p:sp>
    </p:spTree>
    <p:extLst>
      <p:ext uri="{BB962C8B-B14F-4D97-AF65-F5344CB8AC3E}">
        <p14:creationId xmlns:p14="http://schemas.microsoft.com/office/powerpoint/2010/main" val="3616687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Over </a:t>
            </a:r>
            <a:r>
              <a:rPr lang="en-US" sz="1200" dirty="0" smtClean="0">
                <a:solidFill>
                  <a:srgbClr val="FF0000"/>
                </a:solidFill>
                <a:latin typeface="Calibri" pitchFamily="34" charset="0"/>
                <a:cs typeface="Calibri" pitchFamily="34" charset="0"/>
              </a:rPr>
              <a:t>250 million </a:t>
            </a:r>
            <a:r>
              <a:rPr lang="en-US" sz="1200" dirty="0" smtClean="0">
                <a:latin typeface="Calibri" pitchFamily="34" charset="0"/>
                <a:cs typeface="Calibri" pitchFamily="34" charset="0"/>
              </a:rPr>
              <a:t>plastic bottles are thrown out each year in Northern Ireland.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We use a huge amount of plastic bottles every year – have the pupils think of everything they buy plastic in – shampoo, drinks, milk, household cleaners, toiletries,</a:t>
            </a:r>
            <a:r>
              <a:rPr lang="en-GB" baseline="0" dirty="0" smtClean="0">
                <a:latin typeface="Arial" pitchFamily="34" charset="0"/>
                <a:cs typeface="Arial" pitchFamily="34" charset="0"/>
              </a:rPr>
              <a:t> medicine etc. Are we too blasé about how many bottles we use? </a:t>
            </a:r>
            <a:endParaRPr lang="en-GB" dirty="0"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942513C4-DF32-4209-ADC2-E034C7961B6E}" type="slidenum">
              <a:rPr lang="en-US" smtClean="0">
                <a:latin typeface="Arial" pitchFamily="34" charset="0"/>
              </a:rPr>
              <a:pPr eaLnBrk="1" hangingPunct="1"/>
              <a:t>9</a:t>
            </a:fld>
            <a:endParaRPr lang="en-US" smtClean="0">
              <a:latin typeface="Arial" pitchFamily="34" charset="0"/>
            </a:endParaRPr>
          </a:p>
        </p:txBody>
      </p:sp>
    </p:spTree>
    <p:extLst>
      <p:ext uri="{BB962C8B-B14F-4D97-AF65-F5344CB8AC3E}">
        <p14:creationId xmlns:p14="http://schemas.microsoft.com/office/powerpoint/2010/main" val="128032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2773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6342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1470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111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294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4252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777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3290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7498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7597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222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27/10/2017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27/10/2017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27/10/2017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8000">
              <a:schemeClr val="accent1">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27/10/2017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solidFill>
                  <a:prstClr val="black">
                    <a:tint val="75000"/>
                  </a:prstClr>
                </a:solidFill>
              </a:rPr>
              <a:pPr/>
              <a:t>27/10/2017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671009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www.belfastcity.gov.uk/bins-recycling/bins-recycling.aspx" TargetMode="Externa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5.xml"/><Relationship Id="rId7" Type="http://schemas.openxmlformats.org/officeDocument/2006/relationships/hyperlink" Target="mailto:eco-schools@keepnorthernirelandbeautiful.org"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GEOFF.ALCORN@BELB.CO.UK" TargetMode="External"/><Relationship Id="rId5" Type="http://schemas.openxmlformats.org/officeDocument/2006/relationships/hyperlink" Target="mailto:gibsonmichael@belfastcity.gov.uk" TargetMode="External"/><Relationship Id="rId4" Type="http://schemas.openxmlformats.org/officeDocument/2006/relationships/hyperlink" Target="mailto:wasteeducation@belfastcity.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co-Schools\ES 2014-2015\Councils\BCC\Wheelie Big Challenge\Design work\wheelie excited big challen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800" y="116632"/>
            <a:ext cx="3816424" cy="50558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215008"/>
          </a:xfrm>
        </p:spPr>
        <p:txBody>
          <a:bodyPr>
            <a:normAutofit fontScale="90000"/>
          </a:bodyPr>
          <a:lstStyle/>
          <a:p>
            <a:r>
              <a:rPr lang="en-GB" dirty="0" smtClean="0"/>
              <a:t>Animals eat plastic or get stuck in it.  </a:t>
            </a:r>
            <a:endParaRPr lang="en-GB" dirty="0"/>
          </a:p>
        </p:txBody>
      </p:sp>
      <p:pic>
        <p:nvPicPr>
          <p:cNvPr id="4" name="Picture 4" descr="http://isandwich.files.wordpress.com/2010/03/001plasticbag1dm_800x5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3" y="2326641"/>
            <a:ext cx="624253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215008"/>
          </a:xfrm>
        </p:spPr>
        <p:txBody>
          <a:bodyPr>
            <a:normAutofit fontScale="90000"/>
          </a:bodyPr>
          <a:lstStyle/>
          <a:p>
            <a:r>
              <a:rPr lang="en-GB" dirty="0" smtClean="0"/>
              <a:t>Plastics breaks down into tiny pieces that fish and other creatures eat.</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4425"/>
            <a:ext cx="9144000" cy="2309149"/>
          </a:xfrm>
          <a:prstGeom prst="rect">
            <a:avLst/>
          </a:prstGeom>
        </p:spPr>
      </p:pic>
    </p:spTree>
    <p:extLst>
      <p:ext uri="{BB962C8B-B14F-4D97-AF65-F5344CB8AC3E}">
        <p14:creationId xmlns:p14="http://schemas.microsoft.com/office/powerpoint/2010/main" val="3523741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0688" y="1628800"/>
            <a:ext cx="4882623"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85000" lnSpcReduction="20000"/>
          </a:bodyPr>
          <a:lstStyle/>
          <a:p>
            <a:r>
              <a:rPr lang="en-GB" sz="4400" dirty="0"/>
              <a:t>Use less paper</a:t>
            </a:r>
          </a:p>
          <a:p>
            <a:pPr lvl="1"/>
            <a:r>
              <a:rPr lang="en-GB" sz="3600" dirty="0"/>
              <a:t>write/print on both sides</a:t>
            </a:r>
          </a:p>
          <a:p>
            <a:r>
              <a:rPr lang="en-GB" sz="4400" dirty="0"/>
              <a:t>Use less plastic</a:t>
            </a:r>
          </a:p>
          <a:p>
            <a:pPr lvl="1"/>
            <a:r>
              <a:rPr lang="en-GB" sz="3600" dirty="0"/>
              <a:t>less packaging</a:t>
            </a:r>
          </a:p>
          <a:p>
            <a:pPr lvl="1"/>
            <a:r>
              <a:rPr lang="en-GB" sz="3600" dirty="0"/>
              <a:t>reuse bottles</a:t>
            </a:r>
          </a:p>
          <a:p>
            <a:r>
              <a:rPr lang="en-GB" sz="4400" dirty="0" smtClean="0"/>
              <a:t>Save the environment</a:t>
            </a:r>
          </a:p>
          <a:p>
            <a:r>
              <a:rPr lang="en-GB" sz="4400" dirty="0" smtClean="0"/>
              <a:t>Save money</a:t>
            </a:r>
            <a:endParaRPr lang="en-GB" sz="4400" dirty="0"/>
          </a:p>
        </p:txBody>
      </p:sp>
      <p:pic>
        <p:nvPicPr>
          <p:cNvPr id="4098" name="Picture 2" descr="H:\Eco-Schools\ES 2014-2015\Councils\BCC\Wheelie Big Challenge\Design work\wheelie tape measur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8024" y="1700808"/>
            <a:ext cx="3645848" cy="42976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bwm.gov.uk/graphics/Reduce(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Bi7NOJlYGN0/Th9kBdPQxYI/AAAAAAAAACQ/mgdFEULaNeQ/s1600/reuse_tcm15-3529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553" y="332657"/>
            <a:ext cx="3111227" cy="1296144"/>
          </a:xfrm>
          <a:prstGeom prst="rect">
            <a:avLst/>
          </a:prstGeom>
          <a:noFill/>
          <a:ln>
            <a:noFill/>
          </a:ln>
        </p:spPr>
      </p:pic>
      <p:pic>
        <p:nvPicPr>
          <p:cNvPr id="4098" name="Picture 2" descr="H:\Eco-Schools\2012-2013\WRAP Rethink Waste\2012-2013\Resources for workshops\recycled-pencil-container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608" y="3373710"/>
            <a:ext cx="2356384" cy="3148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6157" y="4869160"/>
            <a:ext cx="4405388" cy="954107"/>
          </a:xfrm>
          <a:prstGeom prst="rect">
            <a:avLst/>
          </a:prstGeom>
          <a:noFill/>
        </p:spPr>
        <p:txBody>
          <a:bodyPr wrap="square" rtlCol="0">
            <a:spAutoFit/>
          </a:bodyPr>
          <a:lstStyle/>
          <a:p>
            <a:r>
              <a:rPr lang="en-GB" sz="2800" dirty="0" smtClean="0">
                <a:solidFill>
                  <a:srgbClr val="00B050"/>
                </a:solidFill>
              </a:rPr>
              <a:t>Refill a drinks bottle to help the environment! </a:t>
            </a:r>
            <a:endParaRPr lang="en-GB" sz="2800" dirty="0">
              <a:solidFill>
                <a:srgbClr val="00B050"/>
              </a:solidFill>
            </a:endParaRPr>
          </a:p>
        </p:txBody>
      </p:sp>
      <p:sp>
        <p:nvSpPr>
          <p:cNvPr id="3" name="TextBox 2"/>
          <p:cNvSpPr txBox="1"/>
          <p:nvPr/>
        </p:nvSpPr>
        <p:spPr>
          <a:xfrm>
            <a:off x="539552" y="1988840"/>
            <a:ext cx="3812971" cy="954107"/>
          </a:xfrm>
          <a:prstGeom prst="rect">
            <a:avLst/>
          </a:prstGeom>
          <a:noFill/>
        </p:spPr>
        <p:txBody>
          <a:bodyPr wrap="square" rtlCol="0">
            <a:spAutoFit/>
          </a:bodyPr>
          <a:lstStyle/>
          <a:p>
            <a:r>
              <a:rPr lang="en-GB" sz="2800" dirty="0" smtClean="0">
                <a:solidFill>
                  <a:srgbClr val="00B050"/>
                </a:solidFill>
              </a:rPr>
              <a:t>Put scrap paper trays in classrooms </a:t>
            </a:r>
            <a:endParaRPr lang="en-GB" sz="2800" dirty="0">
              <a:solidFill>
                <a:srgbClr val="00B050"/>
              </a:solidFill>
            </a:endParaRPr>
          </a:p>
        </p:txBody>
      </p:sp>
      <p:pic>
        <p:nvPicPr>
          <p:cNvPr id="16386" name="Picture 2" descr="http://earth911.com/content/uploads/2012/05/Seedlings-in-a-Toilet-Paper-Tube-478x30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64667" y="1995696"/>
            <a:ext cx="3904878" cy="25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7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9180" y="4117705"/>
            <a:ext cx="4536504" cy="2308324"/>
          </a:xfrm>
          <a:prstGeom prst="rect">
            <a:avLst/>
          </a:prstGeom>
          <a:noFill/>
        </p:spPr>
        <p:txBody>
          <a:bodyPr wrap="square" rtlCol="0">
            <a:spAutoFit/>
          </a:bodyPr>
          <a:lstStyle/>
          <a:p>
            <a:endParaRPr lang="en-GB" sz="2400" dirty="0" smtClean="0">
              <a:solidFill>
                <a:schemeClr val="accent3">
                  <a:lumMod val="50000"/>
                </a:schemeClr>
              </a:solidFill>
            </a:endParaRPr>
          </a:p>
          <a:p>
            <a:r>
              <a:rPr lang="en-GB" sz="2400" dirty="0" smtClean="0">
                <a:solidFill>
                  <a:schemeClr val="accent3">
                    <a:lumMod val="50000"/>
                  </a:schemeClr>
                </a:solidFill>
              </a:rPr>
              <a:t>You would need around 200 2 litre bottles and a wooden frame to attach them to.</a:t>
            </a:r>
          </a:p>
          <a:p>
            <a:endParaRPr lang="en-GB" sz="2400" dirty="0">
              <a:solidFill>
                <a:schemeClr val="accent3">
                  <a:lumMod val="50000"/>
                </a:schemeClr>
              </a:solidFill>
            </a:endParaRPr>
          </a:p>
          <a:p>
            <a:endParaRPr lang="en-GB" sz="2400" dirty="0" smtClean="0">
              <a:solidFill>
                <a:schemeClr val="accent3">
                  <a:lumMod val="50000"/>
                </a:schemeClr>
              </a:solidFill>
            </a:endParaRPr>
          </a:p>
        </p:txBody>
      </p:sp>
      <p:sp>
        <p:nvSpPr>
          <p:cNvPr id="2" name="TextBox 1"/>
          <p:cNvSpPr txBox="1"/>
          <p:nvPr/>
        </p:nvSpPr>
        <p:spPr>
          <a:xfrm>
            <a:off x="4039827" y="332656"/>
            <a:ext cx="4803631" cy="1938992"/>
          </a:xfrm>
          <a:prstGeom prst="rect">
            <a:avLst/>
          </a:prstGeom>
          <a:noFill/>
        </p:spPr>
        <p:txBody>
          <a:bodyPr wrap="square" rtlCol="0">
            <a:spAutoFit/>
          </a:bodyPr>
          <a:lstStyle/>
          <a:p>
            <a:r>
              <a:rPr lang="en-GB" sz="2400" dirty="0" smtClean="0"/>
              <a:t>Lots of schools are making their own greenhouses from plastic bottles. </a:t>
            </a:r>
          </a:p>
          <a:p>
            <a:endParaRPr lang="en-GB" sz="2400" dirty="0"/>
          </a:p>
          <a:p>
            <a:r>
              <a:rPr lang="en-GB" sz="2400" dirty="0" smtClean="0"/>
              <a:t>This one is at </a:t>
            </a:r>
            <a:r>
              <a:rPr lang="en-GB" sz="2400" dirty="0" err="1" smtClean="0"/>
              <a:t>Limavady</a:t>
            </a:r>
            <a:r>
              <a:rPr lang="en-GB" sz="2400" dirty="0" smtClean="0"/>
              <a:t> Primary School.  </a:t>
            </a:r>
            <a:endParaRPr lang="en-GB" sz="2400" dirty="0"/>
          </a:p>
        </p:txBody>
      </p:sp>
      <p:pic>
        <p:nvPicPr>
          <p:cNvPr id="3074" name="Picture 2" descr="https://scontent-b-lhr.xx.fbcdn.net/hphotos-xfa1/v/t1.0-9/10390312_906537019372166_7011323961015668279_n.jpg?oh=4fba73f5afbfcba1302beb7ef3858be7&amp;oe=54F6DBF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300755"/>
            <a:ext cx="302433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a-lhr.xx.fbcdn.net/hphotos-xpa1/v/t1.0-9/10271465_906537056038829_4268312794896600345_n.jpg?oh=a527dc15dfda02438f7ba60d10ca5fed&amp;oe=54BA71D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2584" y="2812414"/>
            <a:ext cx="4055435" cy="3041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72035" y="6426029"/>
            <a:ext cx="6471965" cy="400110"/>
          </a:xfrm>
          <a:prstGeom prst="rect">
            <a:avLst/>
          </a:prstGeom>
          <a:noFill/>
        </p:spPr>
        <p:txBody>
          <a:bodyPr wrap="none" rtlCol="0">
            <a:spAutoFit/>
          </a:bodyPr>
          <a:lstStyle/>
          <a:p>
            <a:r>
              <a:rPr lang="en-GB" sz="2000" dirty="0" smtClean="0"/>
              <a:t>www.ecofriendlykids.co.uk/build-greenhouse-plastic-bottles</a:t>
            </a:r>
            <a:endParaRPr lang="en-GB" sz="2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378" y="5733262"/>
            <a:ext cx="1829445" cy="891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643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a:bodyPr>
          <a:lstStyle/>
          <a:p>
            <a:pPr eaLnBrk="1" fontAlgn="auto" hangingPunct="1">
              <a:spcAft>
                <a:spcPts val="0"/>
              </a:spcAft>
              <a:defRPr/>
            </a:pPr>
            <a:r>
              <a:rPr lang="en-GB" dirty="0" smtClean="0">
                <a:solidFill>
                  <a:schemeClr val="accent4">
                    <a:lumMod val="75000"/>
                  </a:schemeClr>
                </a:solidFill>
                <a:latin typeface="+mn-lt"/>
              </a:rPr>
              <a:t>Use a </a:t>
            </a:r>
            <a:r>
              <a:rPr lang="en-GB" dirty="0" smtClean="0">
                <a:solidFill>
                  <a:srgbClr val="00B050"/>
                </a:solidFill>
                <a:latin typeface="+mn-lt"/>
              </a:rPr>
              <a:t>reusable</a:t>
            </a:r>
            <a:r>
              <a:rPr lang="en-GB" dirty="0" smtClean="0">
                <a:solidFill>
                  <a:schemeClr val="accent4">
                    <a:lumMod val="75000"/>
                  </a:schemeClr>
                </a:solidFill>
                <a:latin typeface="+mn-lt"/>
              </a:rPr>
              <a:t> shopping bag</a:t>
            </a:r>
            <a:endParaRPr lang="en-US" dirty="0" smtClean="0">
              <a:solidFill>
                <a:schemeClr val="accent4">
                  <a:lumMod val="75000"/>
                </a:schemeClr>
              </a:solidFill>
              <a:latin typeface="+mn-lt"/>
            </a:endParaRPr>
          </a:p>
        </p:txBody>
      </p:sp>
      <p:pic>
        <p:nvPicPr>
          <p:cNvPr id="3076" name="Picture 4" descr="http://storage.canoe.ca/v1/blogs-prod-photos/d/a/9/3/d/da93dc9b445defa7a9d9240ec30d37fd.jpg?stmp=133225175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99" r="100000"/>
                    </a14:imgEffect>
                  </a14:imgLayer>
                </a14:imgProps>
              </a:ext>
              <a:ext uri="{28A0092B-C50C-407E-A947-70E740481C1C}">
                <a14:useLocalDpi xmlns:a14="http://schemas.microsoft.com/office/drawing/2010/main"/>
              </a:ext>
            </a:extLst>
          </a:blip>
          <a:srcRect/>
          <a:stretch>
            <a:fillRect/>
          </a:stretch>
        </p:blipFill>
        <p:spPr bwMode="auto">
          <a:xfrm>
            <a:off x="1907704" y="1754832"/>
            <a:ext cx="3467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8184" y="1763132"/>
            <a:ext cx="2302753" cy="1569660"/>
          </a:xfrm>
          <a:prstGeom prst="rect">
            <a:avLst/>
          </a:prstGeom>
          <a:noFill/>
        </p:spPr>
        <p:txBody>
          <a:bodyPr wrap="square" rtlCol="0">
            <a:spAutoFit/>
          </a:bodyPr>
          <a:lstStyle/>
          <a:p>
            <a:r>
              <a:rPr lang="en-GB" sz="3200" dirty="0" smtClean="0"/>
              <a:t>Remember to use your bag!!</a:t>
            </a:r>
            <a:endParaRPr lang="en-GB" sz="3200" b="1" dirty="0"/>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inkgreenliveclean.com/wp-content/uploads/2010/03/Recycled-Pens-and-Pencil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308701">
            <a:off x="6652230" y="4041096"/>
            <a:ext cx="1669514" cy="266604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avingslifestyle.com/wp-content/uploads/2011/06/Bounty-Paper-Towels-6-pk.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866" y="4000311"/>
            <a:ext cx="2573554" cy="2542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0419" y="1738551"/>
            <a:ext cx="2729273" cy="2554545"/>
          </a:xfrm>
          <a:prstGeom prst="rect">
            <a:avLst/>
          </a:prstGeom>
          <a:noFill/>
        </p:spPr>
        <p:txBody>
          <a:bodyPr wrap="none" rtlCol="0">
            <a:spAutoFit/>
          </a:bodyPr>
          <a:lstStyle/>
          <a:p>
            <a:pPr algn="ctr"/>
            <a:r>
              <a:rPr lang="en-GB" sz="3200" dirty="0" smtClean="0">
                <a:latin typeface="+mj-lt"/>
              </a:rPr>
              <a:t>New products </a:t>
            </a:r>
          </a:p>
          <a:p>
            <a:pPr algn="ctr"/>
            <a:r>
              <a:rPr lang="en-GB" sz="3200" dirty="0" smtClean="0">
                <a:latin typeface="+mj-lt"/>
              </a:rPr>
              <a:t>can be </a:t>
            </a:r>
          </a:p>
          <a:p>
            <a:pPr algn="ctr"/>
            <a:r>
              <a:rPr lang="en-GB" sz="3200" dirty="0" smtClean="0">
                <a:latin typeface="+mj-lt"/>
              </a:rPr>
              <a:t>made from</a:t>
            </a:r>
          </a:p>
          <a:p>
            <a:pPr algn="ctr"/>
            <a:r>
              <a:rPr lang="en-GB" sz="3200" dirty="0">
                <a:latin typeface="+mj-lt"/>
              </a:rPr>
              <a:t>r</a:t>
            </a:r>
            <a:r>
              <a:rPr lang="en-GB" sz="3200" dirty="0" smtClean="0">
                <a:latin typeface="+mj-lt"/>
              </a:rPr>
              <a:t>ecycled paper </a:t>
            </a:r>
          </a:p>
          <a:p>
            <a:pPr algn="ctr"/>
            <a:r>
              <a:rPr lang="en-GB" sz="3200" dirty="0" smtClean="0">
                <a:latin typeface="+mj-lt"/>
              </a:rPr>
              <a:t>and plastic </a:t>
            </a:r>
            <a:endParaRPr lang="en-GB" sz="3200" dirty="0">
              <a:latin typeface="+mj-lt"/>
            </a:endParaRPr>
          </a:p>
        </p:txBody>
      </p:sp>
      <p:pic>
        <p:nvPicPr>
          <p:cNvPr id="8" name="Picture 2" descr="http://kitchen.apartmenttherapy.com/images/uploads/11_16%20recycline%20giveaway.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865" y="1941467"/>
            <a:ext cx="2573554" cy="20588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solwayrecycling.co.uk/media/uploads/cat-236/recycled-plastic-bench-detail.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16312" y="1849000"/>
            <a:ext cx="2942711" cy="266204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officeshopping.co.uk/images/product_images/377678.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200" b="85200" l="1200" r="99200"/>
                    </a14:imgEffect>
                  </a14:imgLayer>
                </a14:imgProps>
              </a:ext>
              <a:ext uri="{28A0092B-C50C-407E-A947-70E740481C1C}">
                <a14:useLocalDpi xmlns:a14="http://schemas.microsoft.com/office/drawing/2010/main"/>
              </a:ext>
            </a:extLst>
          </a:blip>
          <a:srcRect/>
          <a:stretch>
            <a:fillRect/>
          </a:stretch>
        </p:blipFill>
        <p:spPr bwMode="auto">
          <a:xfrm>
            <a:off x="2434539" y="3398814"/>
            <a:ext cx="3931345" cy="3891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rrogate.gov.uk/PublishingImages/Recycle%20log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a:bodyPr>
          <a:lstStyle/>
          <a:p>
            <a:pPr eaLnBrk="1" fontAlgn="auto" hangingPunct="1">
              <a:spcAft>
                <a:spcPts val="0"/>
              </a:spcAft>
              <a:defRPr/>
            </a:pPr>
            <a:r>
              <a:rPr lang="en-US" dirty="0" smtClean="0">
                <a:solidFill>
                  <a:schemeClr val="accent4">
                    <a:lumMod val="75000"/>
                  </a:schemeClr>
                </a:solidFill>
                <a:latin typeface="+mn-lt"/>
              </a:rPr>
              <a:t>Did you know?</a:t>
            </a:r>
          </a:p>
        </p:txBody>
      </p:sp>
      <p:sp>
        <p:nvSpPr>
          <p:cNvPr id="11267"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None/>
              <a:defRPr/>
            </a:pPr>
            <a:r>
              <a:rPr lang="en-US" dirty="0" smtClean="0">
                <a:solidFill>
                  <a:schemeClr val="accent4">
                    <a:lumMod val="75000"/>
                  </a:schemeClr>
                </a:solidFill>
                <a:latin typeface="Comic Sans MS" pitchFamily="66" charset="0"/>
              </a:rPr>
              <a:t>	</a:t>
            </a:r>
            <a:r>
              <a:rPr lang="en-US" dirty="0" smtClean="0">
                <a:solidFill>
                  <a:schemeClr val="accent4">
                    <a:lumMod val="75000"/>
                  </a:schemeClr>
                </a:solidFill>
              </a:rPr>
              <a:t>25 </a:t>
            </a:r>
            <a:r>
              <a:rPr lang="en-US" dirty="0" smtClean="0">
                <a:solidFill>
                  <a:srgbClr val="92D050"/>
                </a:solidFill>
              </a:rPr>
              <a:t>recycled</a:t>
            </a:r>
            <a:r>
              <a:rPr lang="en-US" dirty="0" smtClean="0">
                <a:solidFill>
                  <a:schemeClr val="accent4">
                    <a:lumMod val="75000"/>
                  </a:schemeClr>
                </a:solidFill>
              </a:rPr>
              <a:t> plastic bottles can make one fleece jacket. </a:t>
            </a:r>
          </a:p>
        </p:txBody>
      </p:sp>
      <p:pic>
        <p:nvPicPr>
          <p:cNvPr id="24580" name="Picture 5" descr="plastic_water_bot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2780928"/>
            <a:ext cx="2619924" cy="309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700-full-zip-flee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4995" y="2852936"/>
            <a:ext cx="2801906" cy="309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3995936" y="40868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41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GB" dirty="0" smtClean="0">
                <a:solidFill>
                  <a:srgbClr val="00B050"/>
                </a:solidFill>
              </a:rPr>
              <a:t>Do you know where your recycling bin is at school? </a:t>
            </a:r>
            <a:endParaRPr lang="en-GB" dirty="0">
              <a:solidFill>
                <a:srgbClr val="00B050"/>
              </a:solidFill>
            </a:endParaRPr>
          </a:p>
        </p:txBody>
      </p:sp>
      <p:sp>
        <p:nvSpPr>
          <p:cNvPr id="3" name="Content Placeholder 2"/>
          <p:cNvSpPr>
            <a:spLocks noGrp="1"/>
          </p:cNvSpPr>
          <p:nvPr>
            <p:ph idx="1"/>
          </p:nvPr>
        </p:nvSpPr>
        <p:spPr>
          <a:xfrm>
            <a:off x="899592" y="3976464"/>
            <a:ext cx="5554960" cy="1684784"/>
          </a:xfrm>
        </p:spPr>
        <p:txBody>
          <a:bodyPr>
            <a:normAutofit/>
          </a:bodyPr>
          <a:lstStyle/>
          <a:p>
            <a:pPr marL="0" indent="0">
              <a:buNone/>
            </a:pPr>
            <a:r>
              <a:rPr lang="en-GB" sz="4000" dirty="0" smtClean="0">
                <a:solidFill>
                  <a:srgbClr val="00B050"/>
                </a:solidFill>
              </a:rPr>
              <a:t>What colour is your </a:t>
            </a:r>
          </a:p>
          <a:p>
            <a:pPr marL="0" indent="0">
              <a:buNone/>
            </a:pPr>
            <a:r>
              <a:rPr lang="en-GB" sz="4000" dirty="0" smtClean="0">
                <a:solidFill>
                  <a:srgbClr val="00B050"/>
                </a:solidFill>
              </a:rPr>
              <a:t>recycling bin at home? </a:t>
            </a:r>
            <a:endParaRPr lang="en-GB" sz="4000" dirty="0">
              <a:solidFill>
                <a:srgbClr val="00B050"/>
              </a:solidFill>
            </a:endParaRPr>
          </a:p>
        </p:txBody>
      </p:sp>
      <p:sp>
        <p:nvSpPr>
          <p:cNvPr id="2" name="TextBox 1"/>
          <p:cNvSpPr txBox="1"/>
          <p:nvPr/>
        </p:nvSpPr>
        <p:spPr>
          <a:xfrm>
            <a:off x="2159732" y="5953792"/>
            <a:ext cx="4824536" cy="523220"/>
          </a:xfrm>
          <a:prstGeom prst="rect">
            <a:avLst/>
          </a:prstGeom>
          <a:noFill/>
        </p:spPr>
        <p:txBody>
          <a:bodyPr wrap="square" rtlCol="0">
            <a:spAutoFit/>
          </a:bodyPr>
          <a:lstStyle/>
          <a:p>
            <a:r>
              <a:rPr lang="en-GB" sz="2800" dirty="0" smtClean="0"/>
              <a:t>www.belfastcity.gov.uk/waste</a:t>
            </a:r>
            <a:endParaRPr lang="en-GB" sz="2800" dirty="0"/>
          </a:p>
        </p:txBody>
      </p:sp>
      <p:pic>
        <p:nvPicPr>
          <p:cNvPr id="2058" name="Picture 10" descr="http://www.belfastcity.gov.uk/web/MultimediaFiles/Main_008474-RQ_RecyclingBins1127277_19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592" y="1772815"/>
            <a:ext cx="3912480" cy="214537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IMAGE LIBRARY\ECO-SCHOOLS\Eco-Home\Tom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56175" y="1772815"/>
            <a:ext cx="2136947" cy="31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5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Lessons</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11266" name="Picture 2" descr="H:\Eco-Schools\ES 2014-2015\Councils\BCC\Wheelie Big Challenge\Design work\wheelie big challenge 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7184" y="260648"/>
            <a:ext cx="3802494" cy="5161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0" y="5582111"/>
            <a:ext cx="2809900" cy="994099"/>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6849780" cy="688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Eco-Schools\ES 2014-2015\Councils\BCC\Wheelie Big Challenge\Design work\wheelie wavin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925138" y="1412776"/>
            <a:ext cx="2052851" cy="22476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6695331" y="5972944"/>
            <a:ext cx="2483768" cy="908720"/>
          </a:xfrm>
          <a:prstGeom prst="rect">
            <a:avLst/>
          </a:prstGeom>
        </p:spPr>
      </p:pic>
    </p:spTree>
    <p:extLst>
      <p:ext uri="{BB962C8B-B14F-4D97-AF65-F5344CB8AC3E}">
        <p14:creationId xmlns:p14="http://schemas.microsoft.com/office/powerpoint/2010/main" val="29512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solidFill>
                  <a:srgbClr val="00B050"/>
                </a:solidFill>
              </a:rPr>
              <a:t>Tree Home Activity</a:t>
            </a:r>
            <a:endParaRPr lang="en-GB" dirty="0">
              <a:solidFill>
                <a:srgbClr val="00B050"/>
              </a:solidFill>
            </a:endParaRPr>
          </a:p>
        </p:txBody>
      </p:sp>
      <p:sp>
        <p:nvSpPr>
          <p:cNvPr id="3" name="Content Placeholder 2"/>
          <p:cNvSpPr>
            <a:spLocks noGrp="1"/>
          </p:cNvSpPr>
          <p:nvPr>
            <p:ph idx="1"/>
          </p:nvPr>
        </p:nvSpPr>
        <p:spPr>
          <a:xfrm>
            <a:off x="251520" y="1392556"/>
            <a:ext cx="7416824" cy="4525963"/>
          </a:xfrm>
        </p:spPr>
        <p:txBody>
          <a:bodyPr>
            <a:normAutofit lnSpcReduction="10000"/>
          </a:bodyPr>
          <a:lstStyle/>
          <a:p>
            <a:r>
              <a:rPr lang="en-GB" dirty="0" smtClean="0"/>
              <a:t>Using scrap paper, magazines and newspapers make a big tree shape for display on the wall. </a:t>
            </a:r>
          </a:p>
          <a:p>
            <a:r>
              <a:rPr lang="en-GB" dirty="0" smtClean="0"/>
              <a:t>Pupils can then create their favourite creature that lives in the forest. </a:t>
            </a:r>
          </a:p>
          <a:p>
            <a:r>
              <a:rPr lang="en-GB" dirty="0" smtClean="0"/>
              <a:t>Put the creatures in and around the tree</a:t>
            </a:r>
          </a:p>
          <a:p>
            <a:r>
              <a:rPr lang="en-GB" b="1" dirty="0" smtClean="0">
                <a:solidFill>
                  <a:srgbClr val="00B050"/>
                </a:solidFill>
              </a:rPr>
              <a:t>Why is it important to look after our tree?</a:t>
            </a:r>
          </a:p>
          <a:p>
            <a:r>
              <a:rPr lang="en-GB" b="1" dirty="0" smtClean="0">
                <a:solidFill>
                  <a:srgbClr val="00B050"/>
                </a:solidFill>
              </a:rPr>
              <a:t>What can we do to help?</a:t>
            </a:r>
            <a:endParaRPr lang="en-GB" b="1" dirty="0">
              <a:solidFill>
                <a:srgbClr val="00B050"/>
              </a:solidFill>
            </a:endParaRPr>
          </a:p>
        </p:txBody>
      </p:sp>
      <p:pic>
        <p:nvPicPr>
          <p:cNvPr id="1026" name="Picture 2" descr="https://encrypted-tbn1.gstatic.com/images?q=tbn:ANd9GcQu05JUWkzu8xjQsuStgu0eIPzbL_iCbVBFiyapJ4Rw3-ShFd-X7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11461">
            <a:off x="6340150" y="4927668"/>
            <a:ext cx="22860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niverseofsymbolism.com/images/owl_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98079">
            <a:off x="7121317" y="510642"/>
            <a:ext cx="1721224" cy="240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68760"/>
            <a:ext cx="7092788" cy="1569660"/>
          </a:xfrm>
          <a:prstGeom prst="rect">
            <a:avLst/>
          </a:prstGeom>
          <a:noFill/>
        </p:spPr>
        <p:txBody>
          <a:bodyPr wrap="square" rtlCol="0">
            <a:spAutoFit/>
          </a:bodyPr>
          <a:lstStyle/>
          <a:p>
            <a:r>
              <a:rPr lang="en-GB" sz="3200" dirty="0"/>
              <a:t>1</a:t>
            </a:r>
            <a:r>
              <a:rPr lang="en-GB" sz="3200" dirty="0" smtClean="0"/>
              <a:t>. Have a sneak peek into the waste bin at home. Is there stuff in there that could be recycled?</a:t>
            </a:r>
            <a:endParaRPr lang="en-GB" sz="3200" dirty="0"/>
          </a:p>
        </p:txBody>
      </p:sp>
      <p:pic>
        <p:nvPicPr>
          <p:cNvPr id="7170" name="Picture 2" descr="H:\Eco-Schools\ES 2014-2015\Councils\BCC\Wheelie Big Challenge\Design work\wheelie wav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626" y="3212976"/>
            <a:ext cx="2741385" cy="300151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304" y="142364"/>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Home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
        <p:nvSpPr>
          <p:cNvPr id="8" name="TextBox 7"/>
          <p:cNvSpPr txBox="1"/>
          <p:nvPr/>
        </p:nvSpPr>
        <p:spPr>
          <a:xfrm>
            <a:off x="3851920" y="3051740"/>
            <a:ext cx="4464496" cy="3323987"/>
          </a:xfrm>
          <a:prstGeom prst="rect">
            <a:avLst/>
          </a:prstGeom>
          <a:noFill/>
        </p:spPr>
        <p:txBody>
          <a:bodyPr wrap="square" rtlCol="0">
            <a:spAutoFit/>
          </a:bodyPr>
          <a:lstStyle/>
          <a:p>
            <a:r>
              <a:rPr lang="en-GB" sz="3200" dirty="0"/>
              <a:t>2</a:t>
            </a:r>
            <a:r>
              <a:rPr lang="en-GB" sz="3200" dirty="0" smtClean="0"/>
              <a:t>. Visit the Belfast City Council </a:t>
            </a:r>
            <a:r>
              <a:rPr lang="en-GB" sz="3200" dirty="0"/>
              <a:t>website </a:t>
            </a:r>
            <a:r>
              <a:rPr lang="en-GB" sz="3200" dirty="0">
                <a:hlinkClick r:id="rId5"/>
              </a:rPr>
              <a:t>http://</a:t>
            </a:r>
            <a:r>
              <a:rPr lang="en-GB" sz="3200" dirty="0" smtClean="0">
                <a:hlinkClick r:id="rId5"/>
              </a:rPr>
              <a:t>www.belfastcity.gov.uk/bins-recycling/bins-recycling.aspx</a:t>
            </a:r>
            <a:r>
              <a:rPr lang="en-GB" sz="3200" dirty="0" smtClean="0"/>
              <a:t> and check what goes in your bins. </a:t>
            </a:r>
            <a:endParaRPr lang="en-GB" sz="3200" dirty="0"/>
          </a:p>
          <a:p>
            <a:endParaRPr lang="en-GB" dirty="0"/>
          </a:p>
        </p:txBody>
      </p:sp>
    </p:spTree>
    <p:extLst>
      <p:ext uri="{BB962C8B-B14F-4D97-AF65-F5344CB8AC3E}">
        <p14:creationId xmlns:p14="http://schemas.microsoft.com/office/powerpoint/2010/main" val="3129105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recycling bins does the school have?</a:t>
            </a:r>
          </a:p>
          <a:p>
            <a:r>
              <a:rPr lang="en-GB" dirty="0" smtClean="0"/>
              <a:t>Are they being used in the best way?</a:t>
            </a:r>
          </a:p>
          <a:p>
            <a:r>
              <a:rPr lang="en-GB" dirty="0" smtClean="0"/>
              <a:t>Are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8194" name="Picture 2" descr="H:\Eco-Schools\ES 2014-2015\Councils\BCC\Wheelie Big Challenge\Design work\wheelie strong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178184"/>
            <a:ext cx="3156894" cy="3649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Tree>
    <p:extLst>
      <p:ext uri="{BB962C8B-B14F-4D97-AF65-F5344CB8AC3E}">
        <p14:creationId xmlns:p14="http://schemas.microsoft.com/office/powerpoint/2010/main" val="7889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smtClean="0"/>
              <a:t>Submit your findings, actions and results on waste to Eco-Schools by </a:t>
            </a:r>
            <a:r>
              <a:rPr lang="en-GB" sz="2800" b="1" dirty="0" smtClean="0"/>
              <a:t>25</a:t>
            </a:r>
            <a:r>
              <a:rPr lang="en-GB" sz="2800" b="1" baseline="30000" dirty="0" smtClean="0"/>
              <a:t>th</a:t>
            </a:r>
            <a:r>
              <a:rPr lang="en-GB" sz="2800" b="1" dirty="0" smtClean="0"/>
              <a:t> April </a:t>
            </a:r>
            <a:r>
              <a:rPr lang="en-GB" sz="2800" dirty="0" smtClean="0"/>
              <a:t>to be entered into the Wheelie Big Competition. </a:t>
            </a:r>
          </a:p>
          <a:p>
            <a:r>
              <a:rPr lang="en-GB" sz="2800" dirty="0" smtClean="0"/>
              <a:t>Shortlisted schools will be invited to present their waste projects in an interesting display at Belfast City Hall on </a:t>
            </a:r>
            <a:r>
              <a:rPr lang="en-GB" sz="2800" b="1" dirty="0" smtClean="0"/>
              <a:t>17</a:t>
            </a:r>
            <a:r>
              <a:rPr lang="en-GB" sz="2800" b="1" baseline="30000" dirty="0" smtClean="0"/>
              <a:t>th</a:t>
            </a:r>
            <a:r>
              <a:rPr lang="en-GB" sz="2800" b="1" dirty="0" smtClean="0"/>
              <a:t> May </a:t>
            </a:r>
            <a:r>
              <a:rPr lang="en-GB" sz="2800" dirty="0" smtClean="0"/>
              <a:t>for final judging. </a:t>
            </a:r>
          </a:p>
          <a:p>
            <a:r>
              <a:rPr lang="en-GB" sz="2800" dirty="0" smtClean="0"/>
              <a:t>Win your school a great prize, up to £500, and help work towards your next Eco-School award. </a:t>
            </a:r>
            <a:endParaRPr lang="en-GB" sz="2800" dirty="0"/>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Eco-Schools\ES 2014-2015\Councils\BCC\Wheelie Big Challenge\Design work\wheelie tape measur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084168" y="332656"/>
            <a:ext cx="1656184" cy="195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9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bwMode="auto">
          <a:xfrm>
            <a:off x="251520" y="116632"/>
            <a:ext cx="8208912"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sz="2800" b="1" dirty="0" smtClean="0"/>
              <a:t>Useful Contact Information:</a:t>
            </a:r>
            <a:br>
              <a:rPr lang="en-US" altLang="en-US" sz="2800" b="1" dirty="0" smtClean="0"/>
            </a:br>
            <a:r>
              <a:rPr lang="en-US" altLang="en-US" sz="2800" b="1" dirty="0"/>
              <a:t/>
            </a:r>
            <a:br>
              <a:rPr lang="en-US" altLang="en-US" sz="2800" b="1" dirty="0"/>
            </a:br>
            <a:r>
              <a:rPr lang="en-US" altLang="en-US" sz="2800" b="1" dirty="0" smtClean="0"/>
              <a:t>Belfast City Council: </a:t>
            </a:r>
            <a:r>
              <a:rPr lang="en-US" altLang="en-US" sz="2800" dirty="0" smtClean="0"/>
              <a:t>For educational visits</a:t>
            </a:r>
            <a:r>
              <a:rPr lang="en-US" altLang="en-US" sz="2800" b="1" dirty="0" smtClean="0"/>
              <a:t/>
            </a:r>
            <a:br>
              <a:rPr lang="en-US" altLang="en-US" sz="2800" b="1" dirty="0" smtClean="0"/>
            </a:br>
            <a:r>
              <a:rPr lang="en-US" altLang="en-US" sz="2800" b="1" u="sng" dirty="0" err="1" smtClean="0">
                <a:solidFill>
                  <a:schemeClr val="tx1"/>
                </a:solidFill>
                <a:hlinkClick r:id="rId4"/>
              </a:rPr>
              <a:t>wasteeducation</a:t>
            </a:r>
            <a:r>
              <a:rPr lang="en-GB" altLang="en-US" sz="2800" b="1" u="sng" dirty="0" smtClean="0">
                <a:solidFill>
                  <a:schemeClr val="tx1"/>
                </a:solidFill>
                <a:hlinkClick r:id="rId4"/>
              </a:rPr>
              <a:t>@belfastcity.gov.uk</a:t>
            </a:r>
            <a:r>
              <a:rPr lang="en-GB" altLang="en-US" sz="2800" b="1" u="sng" dirty="0" smtClean="0">
                <a:solidFill>
                  <a:schemeClr val="tx1"/>
                </a:solidFill>
              </a:rPr>
              <a:t> </a:t>
            </a:r>
            <a:br>
              <a:rPr lang="en-GB" altLang="en-US" sz="2800" b="1" u="sng" dirty="0" smtClean="0">
                <a:solidFill>
                  <a:schemeClr val="tx1"/>
                </a:solidFill>
              </a:rPr>
            </a:br>
            <a:r>
              <a:rPr lang="en-GB" altLang="en-US" sz="2800" dirty="0"/>
              <a:t/>
            </a:r>
            <a:br>
              <a:rPr lang="en-GB" altLang="en-US" sz="2800" dirty="0"/>
            </a:br>
            <a:r>
              <a:rPr lang="en-GB" altLang="en-US" sz="2800" dirty="0" smtClean="0"/>
              <a:t>BCC Cleansing for </a:t>
            </a:r>
            <a:r>
              <a:rPr lang="en-GB" altLang="en-US" sz="2800" b="1" dirty="0" smtClean="0"/>
              <a:t>brown food bins </a:t>
            </a:r>
            <a:r>
              <a:rPr lang="en-GB" altLang="en-US" sz="2800" u="sng" dirty="0" smtClean="0">
                <a:hlinkClick r:id="rId5"/>
              </a:rPr>
              <a:t>gibsonmichael@belfastcity.gov.uk</a:t>
            </a:r>
            <a:r>
              <a:rPr lang="en-GB" altLang="en-US" sz="2800" u="sng" dirty="0" smtClean="0"/>
              <a:t> </a:t>
            </a:r>
            <a:r>
              <a:rPr lang="en-GB" altLang="en-US" sz="2800" dirty="0" smtClean="0"/>
              <a:t> 07802322892</a:t>
            </a:r>
            <a:r>
              <a:rPr lang="en-GB" altLang="en-US" sz="2800" b="1" dirty="0" smtClean="0"/>
              <a:t/>
            </a:r>
            <a:br>
              <a:rPr lang="en-GB" altLang="en-US" sz="2800" b="1" dirty="0" smtClean="0"/>
            </a:br>
            <a:r>
              <a:rPr lang="en-GB" altLang="en-US" sz="2800" dirty="0" smtClean="0">
                <a:latin typeface="Arial" charset="0"/>
                <a:cs typeface="Arial" charset="0"/>
              </a:rPr>
              <a:t/>
            </a:r>
            <a:br>
              <a:rPr lang="en-GB" altLang="en-US" sz="2800" dirty="0" smtClean="0">
                <a:latin typeface="Arial" charset="0"/>
                <a:cs typeface="Arial" charset="0"/>
              </a:rPr>
            </a:br>
            <a:r>
              <a:rPr lang="en-GB" sz="2800" b="1" dirty="0" smtClean="0"/>
              <a:t>BELB Waste Contact: </a:t>
            </a:r>
            <a:r>
              <a:rPr lang="en-GB" sz="2800" dirty="0"/>
              <a:t/>
            </a:r>
            <a:br>
              <a:rPr lang="en-GB" sz="2800" dirty="0"/>
            </a:br>
            <a:r>
              <a:rPr lang="en-GB" sz="2800" dirty="0" smtClean="0"/>
              <a:t>Geoff Alcorn </a:t>
            </a:r>
            <a:r>
              <a:rPr lang="en-GB" sz="2800" dirty="0"/>
              <a:t>028 9056 </a:t>
            </a:r>
            <a:r>
              <a:rPr lang="en-GB" sz="2800" dirty="0" smtClean="0"/>
              <a:t>4178 </a:t>
            </a:r>
            <a:br>
              <a:rPr lang="en-GB" sz="2800" dirty="0" smtClean="0"/>
            </a:br>
            <a:r>
              <a:rPr lang="en-GB" sz="2800" dirty="0" smtClean="0"/>
              <a:t>Email: </a:t>
            </a:r>
            <a:r>
              <a:rPr lang="en-GB" sz="2800" b="1" u="sng" dirty="0" smtClean="0">
                <a:hlinkClick r:id="rId6"/>
              </a:rPr>
              <a:t>GEOFF.ALCORN@BELB.CO.UK</a:t>
            </a:r>
            <a:r>
              <a:rPr lang="en-GB" sz="2800" b="1" u="sng" dirty="0" smtClean="0"/>
              <a:t/>
            </a:r>
            <a:br>
              <a:rPr lang="en-GB" sz="2800" b="1" u="sng" dirty="0" smtClean="0"/>
            </a:br>
            <a:r>
              <a:rPr lang="en-GB" sz="2800" b="1" u="sng" dirty="0"/>
              <a:t/>
            </a:r>
            <a:br>
              <a:rPr lang="en-GB" sz="2800" b="1" u="sng" dirty="0"/>
            </a:br>
            <a:r>
              <a:rPr lang="en-GB" sz="2800" b="1" dirty="0" smtClean="0"/>
              <a:t>Eco-Schools :</a:t>
            </a:r>
            <a:r>
              <a:rPr lang="en-GB" sz="2800" dirty="0" smtClean="0"/>
              <a:t>028 9073 6920</a:t>
            </a:r>
            <a:r>
              <a:rPr lang="en-GB" sz="2800" dirty="0"/>
              <a:t> </a:t>
            </a:r>
            <a:r>
              <a:rPr lang="en-GB" sz="2800" dirty="0" smtClean="0"/>
              <a:t/>
            </a:r>
            <a:br>
              <a:rPr lang="en-GB" sz="2800" dirty="0" smtClean="0"/>
            </a:br>
            <a:r>
              <a:rPr lang="en-GB" sz="2800" b="1" dirty="0" smtClean="0">
                <a:hlinkClick r:id="rId7"/>
              </a:rPr>
              <a:t>eco-schools@keepnorthernirelandbeautiful.org</a:t>
            </a:r>
            <a:r>
              <a:rPr lang="en-GB" sz="2800" b="1" dirty="0" smtClean="0"/>
              <a:t> </a:t>
            </a:r>
            <a:r>
              <a:rPr lang="en-GB" sz="2800" dirty="0" smtClean="0"/>
              <a:t/>
            </a:r>
            <a:br>
              <a:rPr lang="en-GB" sz="2800" dirty="0" smtClean="0"/>
            </a:br>
            <a:r>
              <a:rPr lang="en-GB" sz="2800" dirty="0"/>
              <a:t/>
            </a:r>
            <a:br>
              <a:rPr lang="en-GB" sz="2800" dirty="0"/>
            </a:br>
            <a:r>
              <a:rPr lang="en-GB" altLang="en-US" sz="2800" dirty="0" smtClean="0">
                <a:latin typeface="Arial" charset="0"/>
                <a:cs typeface="Arial" charset="0"/>
              </a:rPr>
              <a:t/>
            </a:r>
            <a:br>
              <a:rPr lang="en-GB" altLang="en-US" sz="2800" dirty="0" smtClean="0">
                <a:latin typeface="Arial" charset="0"/>
                <a:cs typeface="Arial" charset="0"/>
              </a:rPr>
            </a:br>
            <a:r>
              <a:rPr lang="en-GB" altLang="en-US" sz="2800" dirty="0">
                <a:latin typeface="Arial" charset="0"/>
                <a:cs typeface="Arial" charset="0"/>
              </a:rPr>
              <a:t/>
            </a:r>
            <a:br>
              <a:rPr lang="en-GB" altLang="en-US" sz="2800" dirty="0">
                <a:latin typeface="Arial" charset="0"/>
                <a:cs typeface="Arial" charset="0"/>
              </a:rPr>
            </a:br>
            <a:r>
              <a:rPr lang="en-GB" altLang="en-US" sz="2800" dirty="0" smtClean="0">
                <a:latin typeface="Arial" charset="0"/>
                <a:cs typeface="Arial" charset="0"/>
              </a:rPr>
              <a:t> </a:t>
            </a:r>
            <a:endParaRPr lang="en-US" altLang="en-US" sz="2800" dirty="0" smtClean="0">
              <a:latin typeface="Arial" charset="0"/>
              <a:cs typeface="Arial" charset="0"/>
            </a:endParaRPr>
          </a:p>
        </p:txBody>
      </p:sp>
      <p:pic>
        <p:nvPicPr>
          <p:cNvPr id="10242" name="Picture 2" descr="H:\Eco-Schools\ES 2014-2015\Councils\BCC\Wheelie Big Challenge\Design work\wheelie excited big challenge.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20272" y="260648"/>
            <a:ext cx="1765274" cy="23385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450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Waste?</a:t>
            </a:r>
            <a:endParaRPr lang="en-GB" dirty="0"/>
          </a:p>
        </p:txBody>
      </p:sp>
      <p:sp>
        <p:nvSpPr>
          <p:cNvPr id="3" name="Content Placeholder 2"/>
          <p:cNvSpPr>
            <a:spLocks noGrp="1"/>
          </p:cNvSpPr>
          <p:nvPr>
            <p:ph idx="1"/>
          </p:nvPr>
        </p:nvSpPr>
        <p:spPr>
          <a:xfrm>
            <a:off x="395536" y="5229200"/>
            <a:ext cx="8229600" cy="892696"/>
          </a:xfrm>
        </p:spPr>
        <p:txBody>
          <a:bodyPr>
            <a:normAutofit/>
          </a:bodyPr>
          <a:lstStyle/>
          <a:p>
            <a:pPr marL="0" indent="0">
              <a:buNone/>
            </a:pPr>
            <a:r>
              <a:rPr lang="en-GB" dirty="0" smtClean="0"/>
              <a:t>Waste is rubbish that goes to landfill (the dump) </a:t>
            </a:r>
          </a:p>
          <a:p>
            <a:pPr marL="0" indent="0">
              <a:buNone/>
            </a:pPr>
            <a:endParaRPr lang="en-GB" dirty="0"/>
          </a:p>
        </p:txBody>
      </p:sp>
      <p:pic>
        <p:nvPicPr>
          <p:cNvPr id="5" name="Picture 6" descr="003belfast_800x3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1412776"/>
            <a:ext cx="71287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8" y="269776"/>
            <a:ext cx="8363272" cy="1143000"/>
          </a:xfrm>
        </p:spPr>
        <p:txBody>
          <a:bodyPr>
            <a:normAutofit/>
          </a:bodyPr>
          <a:lstStyle/>
          <a:p>
            <a:pPr algn="l"/>
            <a:r>
              <a:rPr lang="en-GB" sz="3200" dirty="0" smtClean="0"/>
              <a:t>People in Belfast send waste heavier than the Titanic to landfill each year</a:t>
            </a:r>
            <a:r>
              <a:rPr lang="en-GB" sz="3200" dirty="0"/>
              <a: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3" y="1810342"/>
            <a:ext cx="5445968" cy="298300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996" y="2924588"/>
            <a:ext cx="3130801" cy="898149"/>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348880"/>
            <a:ext cx="5445968" cy="2983004"/>
          </a:xfrm>
          <a:prstGeom prst="rect">
            <a:avLst/>
          </a:prstGeom>
        </p:spPr>
      </p:pic>
      <p:pic>
        <p:nvPicPr>
          <p:cNvPr id="15" name="Picture 14"/>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b="35632"/>
          <a:stretch/>
        </p:blipFill>
        <p:spPr>
          <a:xfrm>
            <a:off x="7458460" y="2985448"/>
            <a:ext cx="1767556" cy="141744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281" y="1986854"/>
            <a:ext cx="1390220" cy="1350800"/>
          </a:xfrm>
          <a:prstGeom prst="rect">
            <a:avLst/>
          </a:prstGeom>
        </p:spPr>
      </p:pic>
      <p:sp>
        <p:nvSpPr>
          <p:cNvPr id="17" name="TextBox 16"/>
          <p:cNvSpPr txBox="1"/>
          <p:nvPr/>
        </p:nvSpPr>
        <p:spPr>
          <a:xfrm>
            <a:off x="395536" y="5463749"/>
            <a:ext cx="8424936" cy="954107"/>
          </a:xfrm>
          <a:prstGeom prst="rect">
            <a:avLst/>
          </a:prstGeom>
          <a:noFill/>
        </p:spPr>
        <p:txBody>
          <a:bodyPr wrap="square" rtlCol="0">
            <a:spAutoFit/>
          </a:bodyPr>
          <a:lstStyle/>
          <a:p>
            <a:pPr algn="ctr"/>
            <a:r>
              <a:rPr lang="en-GB" sz="2800" dirty="0" smtClean="0">
                <a:solidFill>
                  <a:srgbClr val="C00000"/>
                </a:solidFill>
              </a:rPr>
              <a:t>We recycle less than we send to landfill so we need to do much better!!</a:t>
            </a:r>
            <a:endParaRPr lang="en-GB" sz="2800" dirty="0">
              <a:solidFill>
                <a:srgbClr val="C00000"/>
              </a:solidFill>
            </a:endParaRPr>
          </a:p>
        </p:txBody>
      </p:sp>
    </p:spTree>
    <p:extLst>
      <p:ext uri="{BB962C8B-B14F-4D97-AF65-F5344CB8AC3E}">
        <p14:creationId xmlns:p14="http://schemas.microsoft.com/office/powerpoint/2010/main" val="172699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sp>
        <p:nvSpPr>
          <p:cNvPr id="6" name="TextBox 5"/>
          <p:cNvSpPr txBox="1"/>
          <p:nvPr/>
        </p:nvSpPr>
        <p:spPr>
          <a:xfrm>
            <a:off x="4067944" y="1700808"/>
            <a:ext cx="4974375" cy="954107"/>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 </a:t>
            </a:r>
          </a:p>
          <a:p>
            <a:pPr algn="ctr"/>
            <a:r>
              <a:rPr lang="en-GB" sz="2800" dirty="0" smtClean="0">
                <a:solidFill>
                  <a:schemeClr val="accent5">
                    <a:lumMod val="50000"/>
                  </a:schemeClr>
                </a:solidFill>
              </a:rPr>
              <a:t>(plants and animals).</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7104" y="2642615"/>
            <a:ext cx="2956053" cy="32237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datasource.net/wordpress/wp-content/uploads/2012/01/wasting_mone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336" y="298631"/>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10 times </a:t>
            </a:r>
            <a:r>
              <a:rPr lang="en-GB" sz="3200" dirty="0" smtClean="0"/>
              <a:t>more than recycling. </a:t>
            </a:r>
            <a:endParaRPr lang="en-GB" sz="3200" dirty="0"/>
          </a:p>
        </p:txBody>
      </p:sp>
      <p:pic>
        <p:nvPicPr>
          <p:cNvPr id="1536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459" y="1340767"/>
            <a:ext cx="2671575" cy="4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61483" y="1340768"/>
            <a:ext cx="5616430" cy="4031873"/>
          </a:xfrm>
          <a:prstGeom prst="rect">
            <a:avLst/>
          </a:prstGeom>
          <a:solidFill>
            <a:schemeClr val="bg1"/>
          </a:solidFill>
        </p:spPr>
        <p:txBody>
          <a:bodyPr wrap="square" rtlCol="0">
            <a:spAutoFit/>
          </a:bodyPr>
          <a:lstStyle/>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b="1" dirty="0" smtClean="0"/>
              <a:t>Black Bin Waste &gt; Landfill costs £1000  / lorry to dispose of. </a:t>
            </a:r>
          </a:p>
          <a:p>
            <a:endParaRPr lang="en-GB" sz="3200" b="1" dirty="0"/>
          </a:p>
          <a:p>
            <a:pPr marL="457200" indent="-457200">
              <a:buFont typeface="Arial" panose="020B0604020202020204" pitchFamily="34" charset="0"/>
              <a:buChar char="•"/>
            </a:pPr>
            <a:r>
              <a:rPr lang="en-GB" sz="3200" b="1" dirty="0" smtClean="0">
                <a:solidFill>
                  <a:schemeClr val="accent3">
                    <a:lumMod val="75000"/>
                  </a:schemeClr>
                </a:solidFill>
              </a:rPr>
              <a:t>Recycling Box/Bin &gt; Recycling costs £100 / lorry to recycle.</a:t>
            </a:r>
          </a:p>
          <a:p>
            <a:r>
              <a:rPr lang="en-GB" sz="3200" dirty="0" smtClean="0"/>
              <a:t> </a:t>
            </a:r>
            <a:endParaRPr lang="en-GB" sz="3200" dirty="0"/>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284630"/>
            <a:ext cx="8229600" cy="1143000"/>
          </a:xfrm>
        </p:spPr>
        <p:txBody>
          <a:bodyPr rtlCol="0">
            <a:normAutofit/>
          </a:bodyPr>
          <a:lstStyle/>
          <a:p>
            <a:pPr eaLnBrk="1" fontAlgn="auto" hangingPunct="1">
              <a:spcAft>
                <a:spcPts val="0"/>
              </a:spcAft>
              <a:defRPr/>
            </a:pPr>
            <a:r>
              <a:rPr lang="en-GB" dirty="0">
                <a:solidFill>
                  <a:schemeClr val="accent2">
                    <a:lumMod val="75000"/>
                  </a:schemeClr>
                </a:solidFill>
                <a:latin typeface="+mn-lt"/>
              </a:rPr>
              <a:t>W</a:t>
            </a:r>
            <a:r>
              <a:rPr lang="en-GB" dirty="0" smtClean="0">
                <a:solidFill>
                  <a:schemeClr val="accent2">
                    <a:lumMod val="75000"/>
                  </a:schemeClr>
                </a:solidFill>
                <a:latin typeface="+mn-lt"/>
              </a:rPr>
              <a:t>hat is paper made from?</a:t>
            </a:r>
            <a:endParaRPr lang="en-US" dirty="0" smtClean="0">
              <a:solidFill>
                <a:schemeClr val="accent2">
                  <a:lumMod val="75000"/>
                </a:schemeClr>
              </a:solidFill>
              <a:latin typeface="+mn-lt"/>
            </a:endParaRPr>
          </a:p>
        </p:txBody>
      </p:sp>
      <p:pic>
        <p:nvPicPr>
          <p:cNvPr id="9218" name="Picture 2" descr="http://www.psychologies.co.uk/wp-content/uploads/2010/07/Tre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412776"/>
            <a:ext cx="5838825"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10082" y="5445224"/>
            <a:ext cx="19139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TREES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067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548680"/>
            <a:ext cx="5912196" cy="1446550"/>
          </a:xfrm>
          <a:prstGeom prst="rect">
            <a:avLst/>
          </a:prstGeom>
          <a:noFill/>
        </p:spPr>
        <p:txBody>
          <a:bodyPr wrap="none" rtlCol="0">
            <a:spAutoFit/>
          </a:bodyPr>
          <a:lstStyle/>
          <a:p>
            <a:r>
              <a:rPr lang="en-GB" sz="4400" dirty="0" smtClean="0">
                <a:solidFill>
                  <a:srgbClr val="00B050"/>
                </a:solidFill>
                <a:latin typeface="Comic Sans MS" pitchFamily="66" charset="0"/>
              </a:rPr>
              <a:t>What sort of animals </a:t>
            </a:r>
          </a:p>
          <a:p>
            <a:pPr algn="ctr"/>
            <a:r>
              <a:rPr lang="en-GB" sz="4400" dirty="0" smtClean="0">
                <a:solidFill>
                  <a:srgbClr val="00B050"/>
                </a:solidFill>
                <a:latin typeface="Comic Sans MS" pitchFamily="66" charset="0"/>
              </a:rPr>
              <a:t>live in forests?</a:t>
            </a:r>
            <a:endParaRPr lang="en-GB" sz="4400" dirty="0">
              <a:solidFill>
                <a:srgbClr val="00B050"/>
              </a:solidFill>
              <a:latin typeface="Comic Sans MS" pitchFamily="66" charset="0"/>
            </a:endParaRPr>
          </a:p>
        </p:txBody>
      </p:sp>
      <p:pic>
        <p:nvPicPr>
          <p:cNvPr id="134148" name="Picture 4" descr="http://blogs.ft.com/westminster/files/2010/07/squirrel-j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6204181"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2.bp.blogspot.com/_daNgLy6d96o/TCQCYUqanwI/AAAAAAAAB1E/56qWUnnzkB4/s400/Baby+birds+in+nes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50557" y="3634755"/>
            <a:ext cx="4584170" cy="32232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cons-ak.wunderground.com/data/wximagenew/d/Dpspiderman/29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7406" y="3634754"/>
            <a:ext cx="4842767" cy="322324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bbc.co.uk/blackcountry/content/images/2007/05/24/24_2ladybird_455x32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35361" y="0"/>
            <a:ext cx="4977995" cy="36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07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000"/>
                                        <p:tgtEl>
                                          <p:spTgt spid="134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76" y="332657"/>
            <a:ext cx="8677596" cy="1800199"/>
          </a:xfrm>
        </p:spPr>
        <p:txBody>
          <a:bodyPr rtlCol="0">
            <a:normAutofit lnSpcReduction="10000"/>
          </a:bodyPr>
          <a:lstStyle/>
          <a:p>
            <a:pPr algn="ctr" eaLnBrk="1" fontAlgn="auto" hangingPunct="1">
              <a:spcAft>
                <a:spcPts val="0"/>
              </a:spcAft>
              <a:buFont typeface="Arial" pitchFamily="34" charset="0"/>
              <a:buNone/>
              <a:defRPr/>
            </a:pPr>
            <a:r>
              <a:rPr lang="en-US" sz="3600" dirty="0" smtClean="0">
                <a:latin typeface="Calibri" pitchFamily="34" charset="0"/>
                <a:cs typeface="Calibri" pitchFamily="34" charset="0"/>
              </a:rPr>
              <a:t>Too many plastic bottles!</a:t>
            </a:r>
          </a:p>
          <a:p>
            <a:pPr algn="ctr" eaLnBrk="1" fontAlgn="auto" hangingPunct="1">
              <a:spcAft>
                <a:spcPts val="0"/>
              </a:spcAft>
              <a:buFont typeface="Arial" pitchFamily="34" charset="0"/>
              <a:buNone/>
              <a:defRPr/>
            </a:pPr>
            <a:endParaRPr lang="en-US" sz="3600" dirty="0">
              <a:latin typeface="Calibri" pitchFamily="34" charset="0"/>
              <a:cs typeface="Calibri" pitchFamily="34" charset="0"/>
            </a:endParaRPr>
          </a:p>
          <a:p>
            <a:pPr algn="ctr" eaLnBrk="1" fontAlgn="auto" hangingPunct="1">
              <a:spcAft>
                <a:spcPts val="0"/>
              </a:spcAft>
              <a:buFont typeface="Arial" pitchFamily="34" charset="0"/>
              <a:buNone/>
              <a:defRPr/>
            </a:pPr>
            <a:r>
              <a:rPr lang="en-US" sz="2800" dirty="0" smtClean="0">
                <a:latin typeface="Calibri" pitchFamily="34" charset="0"/>
                <a:cs typeface="Calibri" pitchFamily="34" charset="0"/>
              </a:rPr>
              <a:t>when </a:t>
            </a:r>
            <a:r>
              <a:rPr lang="en-US" sz="2800" b="1" u="sng" dirty="0" smtClean="0">
                <a:latin typeface="Calibri" pitchFamily="34" charset="0"/>
                <a:cs typeface="Calibri" pitchFamily="34" charset="0"/>
              </a:rPr>
              <a:t>squashed</a:t>
            </a:r>
            <a:r>
              <a:rPr lang="en-US" sz="2800" dirty="0" smtClean="0">
                <a:latin typeface="Calibri" pitchFamily="34" charset="0"/>
                <a:cs typeface="Calibri" pitchFamily="34" charset="0"/>
              </a:rPr>
              <a:t> fill </a:t>
            </a:r>
            <a:r>
              <a:rPr lang="en-US" sz="2800" b="1" u="sng" dirty="0" smtClean="0">
                <a:latin typeface="Calibri" pitchFamily="34" charset="0"/>
                <a:cs typeface="Calibri" pitchFamily="34" charset="0"/>
              </a:rPr>
              <a:t>200 Ulster buses</a:t>
            </a:r>
            <a:r>
              <a:rPr lang="en-US" sz="2800" dirty="0" smtClean="0">
                <a:latin typeface="Calibri" pitchFamily="34" charset="0"/>
                <a:cs typeface="Calibri" pitchFamily="34" charset="0"/>
              </a:rPr>
              <a:t>. </a:t>
            </a:r>
          </a:p>
        </p:txBody>
      </p:sp>
      <p:pic>
        <p:nvPicPr>
          <p:cNvPr id="21508" name="Picture 7" descr="www"/>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67544" y="2189352"/>
            <a:ext cx="4176464" cy="31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ttcdiecast.com/ekmps/shops/loughboroughmo/images/ef27622-ulsterbus-foyle-908-p.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074880" y="2194612"/>
            <a:ext cx="3770244" cy="27431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76470" y="3960624"/>
            <a:ext cx="1377300" cy="110799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200</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endParaRPr>
          </a:p>
        </p:txBody>
      </p:sp>
      <p:sp>
        <p:nvSpPr>
          <p:cNvPr id="7" name="Right Arrow 6"/>
          <p:cNvSpPr/>
          <p:nvPr/>
        </p:nvSpPr>
        <p:spPr>
          <a:xfrm>
            <a:off x="3984808" y="3284984"/>
            <a:ext cx="1214437"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extBox 1"/>
          <p:cNvSpPr txBox="1"/>
          <p:nvPr/>
        </p:nvSpPr>
        <p:spPr>
          <a:xfrm>
            <a:off x="265747" y="5877272"/>
            <a:ext cx="8483861" cy="523220"/>
          </a:xfrm>
          <a:prstGeom prst="rect">
            <a:avLst/>
          </a:prstGeom>
          <a:noFill/>
        </p:spPr>
        <p:txBody>
          <a:bodyPr wrap="none" rtlCol="0">
            <a:spAutoFit/>
          </a:bodyPr>
          <a:lstStyle/>
          <a:p>
            <a:r>
              <a:rPr lang="en-GB" sz="2800" dirty="0" smtClean="0">
                <a:solidFill>
                  <a:schemeClr val="accent1">
                    <a:lumMod val="75000"/>
                  </a:schemeClr>
                </a:solidFill>
              </a:rPr>
              <a:t>Every person uses on around </a:t>
            </a:r>
            <a:r>
              <a:rPr lang="en-GB" sz="2800" b="1" dirty="0" smtClean="0">
                <a:solidFill>
                  <a:schemeClr val="accent1">
                    <a:lumMod val="75000"/>
                  </a:schemeClr>
                </a:solidFill>
              </a:rPr>
              <a:t>95</a:t>
            </a:r>
            <a:r>
              <a:rPr lang="en-GB" sz="2800" dirty="0" smtClean="0">
                <a:solidFill>
                  <a:schemeClr val="accent1">
                    <a:lumMod val="75000"/>
                  </a:schemeClr>
                </a:solidFill>
              </a:rPr>
              <a:t> plastic bottles each year. </a:t>
            </a:r>
            <a:endParaRPr lang="en-GB" sz="2800" dirty="0">
              <a:solidFill>
                <a:schemeClr val="accent1">
                  <a:lumMod val="75000"/>
                </a:schemeClr>
              </a:solidFill>
            </a:endParaRPr>
          </a:p>
        </p:txBody>
      </p:sp>
    </p:spTree>
    <p:extLst>
      <p:ext uri="{BB962C8B-B14F-4D97-AF65-F5344CB8AC3E}">
        <p14:creationId xmlns:p14="http://schemas.microsoft.com/office/powerpoint/2010/main" val="414324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TotalTime>
  <Words>1612</Words>
  <Application>Microsoft Office PowerPoint</Application>
  <PresentationFormat>On-screen Show (4:3)</PresentationFormat>
  <Paragraphs>137</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ＭＳ Ｐゴシック</vt:lpstr>
      <vt:lpstr>Aharoni</vt:lpstr>
      <vt:lpstr>Arial</vt:lpstr>
      <vt:lpstr>Calibri</vt:lpstr>
      <vt:lpstr>Comic Sans MS</vt:lpstr>
      <vt:lpstr>Impact</vt:lpstr>
      <vt:lpstr>Times New Roman</vt:lpstr>
      <vt:lpstr>Office Theme</vt:lpstr>
      <vt:lpstr>1_Office Theme</vt:lpstr>
      <vt:lpstr>PowerPoint Presentation</vt:lpstr>
      <vt:lpstr>PowerPoint Presentation</vt:lpstr>
      <vt:lpstr>What is Waste?</vt:lpstr>
      <vt:lpstr>People in Belfast send waste heavier than the Titanic to landfill each year!</vt:lpstr>
      <vt:lpstr>That’s a lot of waste!</vt:lpstr>
      <vt:lpstr>PowerPoint Presentation</vt:lpstr>
      <vt:lpstr>What is paper made from?</vt:lpstr>
      <vt:lpstr>PowerPoint Presentation</vt:lpstr>
      <vt:lpstr>PowerPoint Presentation</vt:lpstr>
      <vt:lpstr>Animals eat plastic or get stuck in it.  </vt:lpstr>
      <vt:lpstr>Plastics breaks down into tiny pieces that fish and other creatures eat.</vt:lpstr>
      <vt:lpstr>What can we do?</vt:lpstr>
      <vt:lpstr>is the best option</vt:lpstr>
      <vt:lpstr>PowerPoint Presentation</vt:lpstr>
      <vt:lpstr>PowerPoint Presentation</vt:lpstr>
      <vt:lpstr>Use a reusable shopping bag</vt:lpstr>
      <vt:lpstr>PowerPoint Presentation</vt:lpstr>
      <vt:lpstr>Did you know?</vt:lpstr>
      <vt:lpstr>Do you know where your recycling bin is at school? </vt:lpstr>
      <vt:lpstr>PowerPoint Presentation</vt:lpstr>
      <vt:lpstr>Tree Home Activity</vt:lpstr>
      <vt:lpstr>PowerPoint Presentation</vt:lpstr>
      <vt:lpstr>PowerPoint Presentation</vt:lpstr>
      <vt:lpstr>PowerPoint Presentation</vt:lpstr>
      <vt:lpstr>Useful Contact Information:  Belfast City Council: For educational visits wasteeducation@belfastcity.gov.uk   BCC Cleansing for brown food bins gibsonmichael@belfastcity.gov.uk  07802322892  BELB Waste Contact:  Geoff Alcorn 028 9056 4178  Email: GEOFF.ALCORN@BELB.CO.UK  Eco-Schools :028 9073 6920  eco-schools@keepnorthernirelandbeautiful.org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134</cp:revision>
  <dcterms:created xsi:type="dcterms:W3CDTF">2012-10-30T12:32:10Z</dcterms:created>
  <dcterms:modified xsi:type="dcterms:W3CDTF">2017-10-27T08:19:53Z</dcterms:modified>
</cp:coreProperties>
</file>